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263" r:id="rId10"/>
    <p:sldId id="264" r:id="rId11"/>
    <p:sldId id="282" r:id="rId12"/>
    <p:sldId id="265" r:id="rId13"/>
    <p:sldId id="266" r:id="rId14"/>
    <p:sldId id="278" r:id="rId15"/>
    <p:sldId id="280" r:id="rId16"/>
    <p:sldId id="267" r:id="rId17"/>
    <p:sldId id="279" r:id="rId18"/>
    <p:sldId id="288" r:id="rId19"/>
    <p:sldId id="285" r:id="rId20"/>
    <p:sldId id="269" r:id="rId21"/>
    <p:sldId id="273" r:id="rId22"/>
    <p:sldId id="274" r:id="rId23"/>
    <p:sldId id="270" r:id="rId24"/>
    <p:sldId id="271" r:id="rId25"/>
    <p:sldId id="272" r:id="rId26"/>
    <p:sldId id="275" r:id="rId27"/>
    <p:sldId id="276" r:id="rId28"/>
    <p:sldId id="284" r:id="rId29"/>
    <p:sldId id="277" r:id="rId30"/>
    <p:sldId id="281" r:id="rId31"/>
    <p:sldId id="283" r:id="rId32"/>
    <p:sldId id="287" r:id="rId33"/>
  </p:sldIdLst>
  <p:sldSz cx="16256000" cy="10160000"/>
  <p:notesSz cx="16256000" cy="1016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>
      <p:cViewPr varScale="1">
        <p:scale>
          <a:sx n="74" d="100"/>
          <a:sy n="74" d="100"/>
        </p:scale>
        <p:origin x="-1008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73097-DC0C-BB40-AEC4-7A08054E0C8B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2700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889500"/>
            <a:ext cx="13004800" cy="400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7043738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9650413"/>
            <a:ext cx="7045325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90AA4-3945-7748-976B-C90B6FB2B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631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90AA4-3945-7748-976B-C90B6FB2B8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420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90AA4-3945-7748-976B-C90B6FB2B8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420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269230"/>
            <a:ext cx="1536700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336800"/>
            <a:ext cx="1463040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9448800"/>
            <a:ext cx="520192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254984" cy="101589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35509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3 по компетенции «Поварское дело»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3FA26F6C-EBDD-45AD-9D55-1B68C721EF2B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8" name="Рисунок 7" descr="C:\Users\User\Desktop\панарама\IMG_12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6200" y="56896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AppData\Local\Temp\Rar$DIa0.629\IMG_07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2400" y="14224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Temp\Rar$DIa0.922\IMG_07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600" y="5461000"/>
            <a:ext cx="61690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Temp\Rar$DIa0.628\IMG_07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600" y="14224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35509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3 по компетенции «Поварское дело»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28000" y="15748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3FA26F6C-EBDD-45AD-9D55-1B68C721EF2B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2" name="Рисунок 11" descr="C:\Users\User\Desktop\Новая папка\IMG_15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2717800"/>
            <a:ext cx="7239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Новая папка\IMG_15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2717800"/>
            <a:ext cx="7467600" cy="517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617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4000" i="1" dirty="0" smtClean="0"/>
              <a:t>Мастерская № 4 по компетенции «Ресторанный сервис» 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1633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6" name="Рисунок 5" descr="C:\Users\User\AppData\Local\Temp\Rar$DIa0.449\IMG_08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0" y="1955800"/>
            <a:ext cx="1272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4 по компетенции «Ресторанный сервис»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5B63B6F-EA90-4BDF-A70D-5925E7FCED54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8" name="Рисунок 7" descr="C:\Users\User\AppData\Local\Temp\Rar$DIa0.014\IMG_0792.JPG"/>
          <p:cNvPicPr/>
          <p:nvPr/>
        </p:nvPicPr>
        <p:blipFill>
          <a:blip r:embed="rId2" cstate="print"/>
          <a:srcRect b="1271"/>
          <a:stretch>
            <a:fillRect/>
          </a:stretch>
        </p:blipFill>
        <p:spPr bwMode="auto">
          <a:xfrm>
            <a:off x="8737600" y="2489200"/>
            <a:ext cx="3717305" cy="591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AppData\Local\Temp\Rar$DIa0.568\IMG_07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5765800"/>
            <a:ext cx="6400800" cy="388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Temp\Rar$DIa0.982\IMG_08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0" y="1651000"/>
            <a:ext cx="63976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4 по компетенции «Ресторанный сервис»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28000" y="14224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5B63B6F-EA90-4BDF-A70D-5925E7FCED54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3" name="Рисунок 12" descr="C:\Users\User\AppData\Local\Temp\Rar$DIa1.644\IMG_08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15748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AppData\Local\Temp\Rar$DIa0.155\IMG_08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00" y="2184400"/>
            <a:ext cx="6629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4 по компетенции «Ресторанный сервис»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51800" y="14224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5B63B6F-EA90-4BDF-A70D-5925E7FCED54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6" name="Рисунок 15" descr="C:\Users\User\Desktop\Новая папка\IMG_14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2260600"/>
            <a:ext cx="6019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AppData\Local\Temp\Rar$DIa0.972\IMG_0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60706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AppData\Local\Temp\Rar$DIa0.155\IMG_08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1498600"/>
            <a:ext cx="6705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Microsoft\Windows\INetCache\Content.Word\IMG_08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1000" y="6299200"/>
            <a:ext cx="5102225" cy="274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79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4000" i="1" dirty="0" smtClean="0"/>
              <a:t>Мастерская № 5 по компетенции «Хлебопечение» 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13284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 descr="C:\Users\User\AppData\Local\Temp\Rar$DIa0.726\IMG_0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3556000"/>
            <a:ext cx="701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овая папка\IMG_15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400" y="18796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465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5 по компетенции «Хлебопечение»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6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8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876F860-D26E-4DFF-B89F-E3D01C303D3E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9" name="Рисунок 8" descr="C:\Users\User\AppData\Local\Temp\Rar$DIa0.504\IMG_0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2800" y="48514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Temp\Rar$DIa0.891\IMG_07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200" y="5308601"/>
            <a:ext cx="57118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Новая папка\IMG_15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0" y="12700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465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5 по компетенции «Хлебопечение»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6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876F860-D26E-4DFF-B89F-E3D01C303D3E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8" name="Рисунок 7" descr="C:\Users\User\AppData\Local\Temp\Rar$DIa0.295\IMG_07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400" y="4927600"/>
            <a:ext cx="6324600" cy="426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Microsoft\Windows\INetCache\Content.Word\IMG_07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" y="1498600"/>
            <a:ext cx="685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465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5 по компетенции «Хлебопечение» 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6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8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876F860-D26E-4DFF-B89F-E3D01C303D3E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2" name="Рисунок 11" descr="C:\Users\User\Desktop\IMG_1554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13462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IMG_1555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3462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Новая папка\IMG_14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7600" y="56134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Новая папка\IMG_15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600" y="54610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72510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38755" algn="l"/>
              </a:tabLst>
            </a:pPr>
            <a:r>
              <a:rPr sz="4800" spc="-210" dirty="0"/>
              <a:t>О</a:t>
            </a:r>
            <a:r>
              <a:rPr sz="4800" spc="-130" dirty="0"/>
              <a:t>Б</a:t>
            </a:r>
            <a:r>
              <a:rPr sz="4800" spc="165" dirty="0"/>
              <a:t>Щ</a:t>
            </a:r>
            <a:r>
              <a:rPr sz="4800" spc="30" dirty="0"/>
              <a:t>А</a:t>
            </a:r>
            <a:r>
              <a:rPr sz="4800" dirty="0"/>
              <a:t>Я	</a:t>
            </a:r>
            <a:r>
              <a:rPr sz="4800" spc="-15" dirty="0"/>
              <a:t>И</a:t>
            </a:r>
            <a:r>
              <a:rPr sz="4800" spc="-10" dirty="0"/>
              <a:t>Н</a:t>
            </a:r>
            <a:r>
              <a:rPr sz="4800" dirty="0"/>
              <a:t>Ф</a:t>
            </a:r>
            <a:r>
              <a:rPr sz="4800" spc="-185" dirty="0"/>
              <a:t>О</a:t>
            </a:r>
            <a:r>
              <a:rPr sz="4800" spc="-180" dirty="0"/>
              <a:t>Р</a:t>
            </a:r>
            <a:r>
              <a:rPr sz="4800" spc="-30" dirty="0"/>
              <a:t>М</a:t>
            </a:r>
            <a:r>
              <a:rPr sz="4800" spc="-60" dirty="0"/>
              <a:t>А</a:t>
            </a:r>
            <a:r>
              <a:rPr sz="4800" spc="5" dirty="0"/>
              <a:t>Ц</a:t>
            </a:r>
            <a:r>
              <a:rPr sz="4800" spc="-114" dirty="0"/>
              <a:t>И</a:t>
            </a:r>
            <a:r>
              <a:rPr sz="4800" dirty="0"/>
              <a:t>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4200" y="1193800"/>
            <a:ext cx="6096000" cy="262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latin typeface="PT Mono"/>
                <a:cs typeface="PT Mono"/>
              </a:rPr>
              <a:t>РЕГИОН:</a:t>
            </a:r>
            <a:r>
              <a:rPr sz="2400" spc="-10" dirty="0">
                <a:latin typeface="PT Mono"/>
                <a:cs typeface="PT Mono"/>
              </a:rPr>
              <a:t> </a:t>
            </a:r>
            <a:r>
              <a:rPr lang="ru-RU" sz="2400" b="1" spc="-30" dirty="0" smtClean="0">
                <a:latin typeface="PT Mono"/>
                <a:cs typeface="PT Mono"/>
              </a:rPr>
              <a:t>Курганская область</a:t>
            </a:r>
            <a:endParaRPr sz="2400" dirty="0">
              <a:latin typeface="PT Mono"/>
              <a:cs typeface="PT Mon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 dirty="0">
              <a:latin typeface="PT Mono"/>
              <a:cs typeface="PT Mono"/>
            </a:endParaRPr>
          </a:p>
          <a:p>
            <a:pPr marL="12700">
              <a:lnSpc>
                <a:spcPct val="100000"/>
              </a:lnSpc>
              <a:tabLst>
                <a:tab pos="2667000" algn="l"/>
              </a:tabLst>
            </a:pPr>
            <a:r>
              <a:rPr sz="2400" spc="-15" dirty="0">
                <a:latin typeface="PT Mono"/>
                <a:cs typeface="PT Mono"/>
              </a:rPr>
              <a:t>НАИМЕНОВАНИЕ	</a:t>
            </a:r>
            <a:r>
              <a:rPr sz="2400" spc="-55" dirty="0">
                <a:latin typeface="PT Mono"/>
                <a:cs typeface="PT Mono"/>
              </a:rPr>
              <a:t>ОРГАНИЗАЦИИ:</a:t>
            </a:r>
            <a:endParaRPr sz="2400" dirty="0">
              <a:latin typeface="PT Mono"/>
              <a:cs typeface="PT Mono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2684145" algn="l"/>
              </a:tabLst>
            </a:pPr>
            <a:r>
              <a:rPr lang="ru-RU" sz="2400" b="1" spc="-5" dirty="0" smtClean="0">
                <a:latin typeface="PT Mono"/>
                <a:cs typeface="PT Mono"/>
              </a:rPr>
              <a:t>Государственное бюджетное профессиональное образовательное учреждение «Курганский техникум сервиса и технологий»</a:t>
            </a:r>
            <a:endParaRPr sz="2400" dirty="0">
              <a:latin typeface="PT Mono"/>
              <a:cs typeface="PT Mon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3888972"/>
            <a:ext cx="6692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1840" algn="l"/>
                <a:tab pos="2132965" algn="l"/>
                <a:tab pos="2880995" algn="l"/>
              </a:tabLst>
            </a:pPr>
            <a:r>
              <a:rPr sz="2400" spc="-45" dirty="0">
                <a:latin typeface="PT Mono"/>
              </a:rPr>
              <a:t>ЮР</a:t>
            </a:r>
            <a:r>
              <a:rPr lang="ru-RU" sz="2400" spc="-45" dirty="0">
                <a:latin typeface="PT Mono"/>
              </a:rPr>
              <a:t>ИДИЧЕСКИЙ </a:t>
            </a:r>
            <a:r>
              <a:rPr sz="2400" dirty="0">
                <a:latin typeface="PT Mono"/>
                <a:cs typeface="PT Mono"/>
              </a:rPr>
              <a:t>	</a:t>
            </a:r>
            <a:r>
              <a:rPr sz="2400" spc="85" dirty="0">
                <a:latin typeface="PT Mono"/>
                <a:cs typeface="PT Mono"/>
              </a:rPr>
              <a:t>А</a:t>
            </a:r>
            <a:r>
              <a:rPr sz="2400" spc="-40" dirty="0">
                <a:latin typeface="PT Mono"/>
                <a:cs typeface="PT Mono"/>
              </a:rPr>
              <a:t>Д</a:t>
            </a:r>
            <a:r>
              <a:rPr sz="2400" spc="-120" dirty="0">
                <a:latin typeface="PT Mono"/>
                <a:cs typeface="PT Mono"/>
              </a:rPr>
              <a:t>РЕ</a:t>
            </a:r>
            <a:r>
              <a:rPr sz="2400" spc="-280" dirty="0">
                <a:latin typeface="PT Mono"/>
                <a:cs typeface="PT Mono"/>
              </a:rPr>
              <a:t>С</a:t>
            </a:r>
            <a:r>
              <a:rPr sz="2400" dirty="0">
                <a:latin typeface="PT Mono"/>
                <a:cs typeface="PT Mono"/>
              </a:rPr>
              <a:t>:	</a:t>
            </a:r>
            <a:r>
              <a:rPr lang="ru-RU" sz="2400" b="1" spc="75" dirty="0" smtClean="0">
                <a:latin typeface="PT Mono"/>
                <a:cs typeface="PT Mono"/>
              </a:rPr>
              <a:t>г. Курган, ул. Некрасова, д.10</a:t>
            </a:r>
            <a:endParaRPr sz="2400" dirty="0">
              <a:latin typeface="PT Mono"/>
              <a:cs typeface="PT Mono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40982"/>
              </p:ext>
            </p:extLst>
          </p:nvPr>
        </p:nvGraphicFramePr>
        <p:xfrm>
          <a:off x="425450" y="4804871"/>
          <a:ext cx="7092950" cy="1195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80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47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01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7879">
                <a:tc>
                  <a:txBody>
                    <a:bodyPr/>
                    <a:lstStyle/>
                    <a:p>
                      <a:pPr marL="31750">
                        <a:lnSpc>
                          <a:spcPts val="2930"/>
                        </a:lnSpc>
                      </a:pPr>
                      <a:r>
                        <a:rPr sz="2400" spc="-40" dirty="0">
                          <a:latin typeface="PT Mono"/>
                          <a:cs typeface="PT Mono"/>
                        </a:rPr>
                        <a:t>АДРЕС</a:t>
                      </a:r>
                      <a:endParaRPr sz="24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ts val="2930"/>
                        </a:lnSpc>
                      </a:pPr>
                      <a:r>
                        <a:rPr sz="2400" spc="-45" dirty="0">
                          <a:latin typeface="PT Mono"/>
                          <a:cs typeface="PT Mono"/>
                        </a:rPr>
                        <a:t>РАСПОЛОЖЕНИЯ</a:t>
                      </a:r>
                      <a:endParaRPr sz="24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2930"/>
                        </a:lnSpc>
                      </a:pPr>
                      <a:r>
                        <a:rPr sz="2400" spc="-60" dirty="0">
                          <a:latin typeface="PT Mono"/>
                          <a:cs typeface="PT Mono"/>
                        </a:rPr>
                        <a:t>МАСТЕРСКИХ:</a:t>
                      </a:r>
                      <a:endParaRPr sz="240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879">
                <a:tc gridSpan="3">
                  <a:txBody>
                    <a:bodyPr/>
                    <a:lstStyle/>
                    <a:p>
                      <a:pPr marL="31750">
                        <a:lnSpc>
                          <a:spcPts val="3110"/>
                        </a:lnSpc>
                      </a:pPr>
                      <a:r>
                        <a:rPr lang="ru-RU" sz="2400" b="1" spc="75" dirty="0" smtClean="0">
                          <a:latin typeface="PT Mono"/>
                          <a:cs typeface="PT Mono"/>
                        </a:rPr>
                        <a:t>г. Курган, ул. Некрасова, д.10</a:t>
                      </a:r>
                    </a:p>
                    <a:p>
                      <a:pPr marL="31750">
                        <a:lnSpc>
                          <a:spcPts val="3110"/>
                        </a:lnSpc>
                      </a:pPr>
                      <a:r>
                        <a:rPr lang="ru-RU" sz="2400" b="1" spc="75" dirty="0" smtClean="0">
                          <a:latin typeface="PT Mono"/>
                          <a:cs typeface="PT Mono"/>
                        </a:rPr>
                        <a:t>г. Курган, ул. Алексеева, д.1а</a:t>
                      </a:r>
                      <a:endParaRPr sz="24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107950">
                        <a:lnSpc>
                          <a:spcPts val="3110"/>
                        </a:lnSpc>
                      </a:pPr>
                      <a:endParaRPr sz="24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117475">
                        <a:lnSpc>
                          <a:spcPts val="3110"/>
                        </a:lnSpc>
                      </a:pPr>
                      <a:endParaRPr sz="24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8280400" y="660400"/>
            <a:ext cx="7670800" cy="877163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94444" y="8966200"/>
            <a:ext cx="490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spcBef>
                <a:spcPts val="1935"/>
              </a:spcBef>
            </a:pPr>
            <a:r>
              <a:rPr lang="bg-BG" spc="-10" dirty="0">
                <a:latin typeface="PT Mono"/>
                <a:cs typeface="PT Mono"/>
              </a:rPr>
              <a:t>ФОТО </a:t>
            </a:r>
            <a:r>
              <a:rPr lang="bg-BG" dirty="0">
                <a:latin typeface="PT Mono"/>
                <a:cs typeface="PT Mono"/>
              </a:rPr>
              <a:t>ФАСАДА ЗДАНИЯ МАСТЕРСКИХ</a:t>
            </a:r>
          </a:p>
        </p:txBody>
      </p:sp>
      <p:pic>
        <p:nvPicPr>
          <p:cNvPr id="9" name="Рисунок 8" descr="C:\Users\User\Desktop\фасад\IMG_14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2800" y="218440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269230"/>
            <a:ext cx="15151100" cy="171630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6900"/>
              </a:lnSpc>
              <a:spcBef>
                <a:spcPts val="580"/>
              </a:spcBef>
              <a:tabLst>
                <a:tab pos="3894454" algn="l"/>
                <a:tab pos="5344160" algn="l"/>
                <a:tab pos="5720715" algn="l"/>
                <a:tab pos="6258560" algn="l"/>
                <a:tab pos="8383270" algn="l"/>
                <a:tab pos="10875010" algn="l"/>
              </a:tabLst>
            </a:pPr>
            <a:r>
              <a:rPr sz="3200" spc="-200" dirty="0">
                <a:latin typeface="PT Mono"/>
                <a:cs typeface="PT Mono"/>
              </a:rPr>
              <a:t>П</a:t>
            </a:r>
            <a:r>
              <a:rPr sz="3200" spc="-360" dirty="0">
                <a:latin typeface="PT Mono"/>
                <a:cs typeface="PT Mono"/>
              </a:rPr>
              <a:t>Е</a:t>
            </a:r>
            <a:r>
              <a:rPr sz="3200" spc="-335" dirty="0">
                <a:latin typeface="PT Mono"/>
                <a:cs typeface="PT Mono"/>
              </a:rPr>
              <a:t>Р</a:t>
            </a:r>
            <a:r>
              <a:rPr sz="3200" spc="-315" dirty="0">
                <a:latin typeface="PT Mono"/>
                <a:cs typeface="PT Mono"/>
              </a:rPr>
              <a:t>Е</a:t>
            </a:r>
            <a:r>
              <a:rPr sz="3200" spc="-210" dirty="0">
                <a:latin typeface="PT Mono"/>
                <a:cs typeface="PT Mono"/>
              </a:rPr>
              <a:t>Ч</a:t>
            </a:r>
            <a:r>
              <a:rPr sz="3200" spc="-229" dirty="0">
                <a:latin typeface="PT Mono"/>
                <a:cs typeface="PT Mono"/>
              </a:rPr>
              <a:t>Е</a:t>
            </a:r>
            <a:r>
              <a:rPr sz="3200" spc="-204" dirty="0">
                <a:latin typeface="PT Mono"/>
                <a:cs typeface="PT Mono"/>
              </a:rPr>
              <a:t>Н</a:t>
            </a:r>
            <a:r>
              <a:rPr sz="3200" dirty="0">
                <a:latin typeface="PT Mono"/>
                <a:cs typeface="PT Mono"/>
              </a:rPr>
              <a:t>Ь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210" dirty="0">
                <a:latin typeface="PT Mono"/>
                <a:cs typeface="PT Mono"/>
              </a:rPr>
              <a:t>О</a:t>
            </a:r>
            <a:r>
              <a:rPr sz="3200" spc="-320" dirty="0">
                <a:latin typeface="PT Mono"/>
                <a:cs typeface="PT Mono"/>
              </a:rPr>
              <a:t>Б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105" dirty="0">
                <a:latin typeface="PT Mono"/>
                <a:cs typeface="PT Mono"/>
              </a:rPr>
              <a:t>А</a:t>
            </a:r>
            <a:r>
              <a:rPr sz="3200" spc="-185" dirty="0">
                <a:latin typeface="PT Mono"/>
                <a:cs typeface="PT Mono"/>
              </a:rPr>
              <a:t>ЗО</a:t>
            </a:r>
            <a:r>
              <a:rPr sz="3200" spc="-175" dirty="0">
                <a:latin typeface="PT Mono"/>
                <a:cs typeface="PT Mono"/>
              </a:rPr>
              <a:t>В</a:t>
            </a:r>
            <a:r>
              <a:rPr sz="3200" spc="-310" dirty="0">
                <a:latin typeface="PT Mono"/>
                <a:cs typeface="PT Mono"/>
              </a:rPr>
              <a:t>А</a:t>
            </a:r>
            <a:r>
              <a:rPr sz="3200" spc="-260" dirty="0">
                <a:latin typeface="PT Mono"/>
                <a:cs typeface="PT Mono"/>
              </a:rPr>
              <a:t>Т</a:t>
            </a:r>
            <a:r>
              <a:rPr sz="3200" spc="-45" dirty="0">
                <a:latin typeface="PT Mono"/>
                <a:cs typeface="PT Mono"/>
              </a:rPr>
              <a:t>Е</a:t>
            </a:r>
            <a:r>
              <a:rPr sz="3200" spc="-254" dirty="0">
                <a:latin typeface="PT Mono"/>
                <a:cs typeface="PT Mono"/>
              </a:rPr>
              <a:t>Л</a:t>
            </a:r>
            <a:r>
              <a:rPr sz="3200" spc="-125" dirty="0">
                <a:latin typeface="PT Mono"/>
                <a:cs typeface="PT Mono"/>
              </a:rPr>
              <a:t>Ь</a:t>
            </a:r>
            <a:r>
              <a:rPr sz="3200" spc="15" dirty="0">
                <a:latin typeface="PT Mono"/>
                <a:cs typeface="PT Mono"/>
              </a:rPr>
              <a:t>Н</a:t>
            </a:r>
            <a:r>
              <a:rPr sz="3200" spc="-10" dirty="0">
                <a:latin typeface="PT Mono"/>
                <a:cs typeface="PT Mono"/>
              </a:rPr>
              <a:t>Ы</a:t>
            </a:r>
            <a:r>
              <a:rPr sz="3200" dirty="0">
                <a:latin typeface="PT Mono"/>
                <a:cs typeface="PT Mono"/>
              </a:rPr>
              <a:t>Х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75" dirty="0">
                <a:latin typeface="PT Mono"/>
                <a:cs typeface="PT Mono"/>
              </a:rPr>
              <a:t>П</a:t>
            </a:r>
            <a:r>
              <a:rPr sz="3200" spc="-160" dirty="0">
                <a:latin typeface="PT Mono"/>
                <a:cs typeface="PT Mono"/>
              </a:rPr>
              <a:t>Р</a:t>
            </a:r>
            <a:r>
              <a:rPr sz="3200" spc="-345" dirty="0">
                <a:latin typeface="PT Mono"/>
                <a:cs typeface="PT Mono"/>
              </a:rPr>
              <a:t>О</a:t>
            </a:r>
            <a:r>
              <a:rPr sz="3200" spc="-270" dirty="0">
                <a:latin typeface="PT Mono"/>
                <a:cs typeface="PT Mono"/>
              </a:rPr>
              <a:t>Г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25" dirty="0">
                <a:latin typeface="PT Mono"/>
                <a:cs typeface="PT Mono"/>
              </a:rPr>
              <a:t>А</a:t>
            </a:r>
            <a:r>
              <a:rPr sz="3200" spc="-15" dirty="0">
                <a:latin typeface="PT Mono"/>
                <a:cs typeface="PT Mono"/>
              </a:rPr>
              <a:t>М</a:t>
            </a:r>
            <a:r>
              <a:rPr sz="3200" dirty="0">
                <a:latin typeface="PT Mono"/>
                <a:cs typeface="PT Mono"/>
              </a:rPr>
              <a:t>М</a:t>
            </a:r>
            <a:r>
              <a:rPr lang="ru-RU" sz="3200" dirty="0">
                <a:latin typeface="PT Mono"/>
                <a:cs typeface="PT Mono"/>
              </a:rPr>
              <a:t>, </a:t>
            </a:r>
            <a:r>
              <a:rPr sz="3200" spc="-114" dirty="0">
                <a:latin typeface="PT Mono"/>
                <a:cs typeface="PT Mono"/>
              </a:rPr>
              <a:t>РЕАЛИЗУЕМЫХ</a:t>
            </a:r>
            <a:r>
              <a:rPr lang="ru-RU" sz="3200" spc="-114" dirty="0">
                <a:latin typeface="PT Mono"/>
                <a:cs typeface="PT Mono"/>
              </a:rPr>
              <a:t> </a:t>
            </a:r>
            <a:br>
              <a:rPr lang="ru-RU" sz="3200" spc="-114" dirty="0">
                <a:latin typeface="PT Mono"/>
                <a:cs typeface="PT Mono"/>
              </a:rPr>
            </a:br>
            <a:r>
              <a:rPr sz="3200" dirty="0">
                <a:latin typeface="PT Mono"/>
                <a:cs typeface="PT Mono"/>
              </a:rPr>
              <a:t>С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30" dirty="0">
                <a:latin typeface="PT Mono"/>
                <a:cs typeface="PT Mono"/>
              </a:rPr>
              <a:t>ИСПОЛЬЗОВАНИЕ</a:t>
            </a:r>
            <a:r>
              <a:rPr lang="ru-RU" sz="3200" spc="-130" dirty="0">
                <a:latin typeface="PT Mono"/>
                <a:cs typeface="PT Mono"/>
              </a:rPr>
              <a:t>М</a:t>
            </a:r>
            <a:r>
              <a:rPr sz="3200" spc="-130" dirty="0">
                <a:latin typeface="PT Mono"/>
                <a:cs typeface="PT Mono"/>
              </a:rPr>
              <a:t>  </a:t>
            </a:r>
            <a:r>
              <a:rPr sz="3200" spc="-160" dirty="0">
                <a:latin typeface="PT Mono"/>
                <a:cs typeface="PT Mono"/>
              </a:rPr>
              <a:t>ОБОРУДОВАНИЯ</a:t>
            </a:r>
            <a:r>
              <a:rPr lang="ru-RU" sz="3200" spc="-160" dirty="0">
                <a:latin typeface="PT Mono"/>
                <a:cs typeface="PT Mono"/>
              </a:rPr>
              <a:t> </a:t>
            </a:r>
            <a:r>
              <a:rPr lang="ru-RU" sz="3200" spc="-130" dirty="0">
                <a:latin typeface="PT Mono"/>
                <a:cs typeface="PT Mono"/>
              </a:rPr>
              <a:t> </a:t>
            </a:r>
            <a:r>
              <a:rPr sz="3200" spc="-55" dirty="0">
                <a:latin typeface="PT Mono"/>
                <a:cs typeface="PT Mono"/>
              </a:rPr>
              <a:t>СОЗДАННЫХ  </a:t>
            </a:r>
            <a:r>
              <a:rPr sz="3200" spc="-155" dirty="0">
                <a:latin typeface="PT Mono"/>
                <a:cs typeface="PT Mono"/>
              </a:rPr>
              <a:t>МАСТЕРСКИХ</a:t>
            </a:r>
            <a:endParaRPr sz="3200" dirty="0">
              <a:latin typeface="PT Mono"/>
              <a:cs typeface="PT Mono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3338482"/>
              </p:ext>
            </p:extLst>
          </p:nvPr>
        </p:nvGraphicFramePr>
        <p:xfrm>
          <a:off x="736600" y="2641600"/>
          <a:ext cx="15316200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2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233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pPr marL="31750">
                        <a:lnSpc>
                          <a:spcPts val="2930"/>
                        </a:lnSpc>
                      </a:pPr>
                      <a:r>
                        <a:rPr sz="2700" spc="-50" dirty="0" smtClean="0">
                          <a:latin typeface="PT Mono"/>
                          <a:cs typeface="PT Mono"/>
                        </a:rPr>
                        <a:t>ПРОГРАММЫ</a:t>
                      </a:r>
                      <a:r>
                        <a:rPr lang="ru-RU" sz="2700" spc="-50" dirty="0" smtClean="0">
                          <a:latin typeface="PT Mono"/>
                          <a:cs typeface="PT Mono"/>
                        </a:rPr>
                        <a:t> </a:t>
                      </a:r>
                      <a:r>
                        <a:rPr sz="2700" spc="-80" dirty="0" smtClean="0">
                          <a:latin typeface="PT Mono"/>
                          <a:cs typeface="PT Mono"/>
                        </a:rPr>
                        <a:t>СПО</a:t>
                      </a:r>
                      <a:r>
                        <a:rPr sz="2700" spc="-80" dirty="0">
                          <a:latin typeface="PT Mono"/>
                          <a:cs typeface="PT Mono"/>
                        </a:rPr>
                        <a:t>:</a:t>
                      </a: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5440" indent="-34290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19.02.10 Технология продукции общественного питания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43.02.15 Поварское и кондитерское дело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43.02.02 Парикмахерское искусство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19.01.04 Пекарь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19.01.17 Повар, кондитер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43.01.09 Повар, кондитер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43.01.02 Парикмахер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43.01.01 Официант, бармен</a:t>
                      </a:r>
                    </a:p>
                    <a:p>
                      <a:pPr marL="516890" indent="-514350" algn="l">
                        <a:lnSpc>
                          <a:spcPts val="293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43.02.01 Организация обслуживания в общественном питании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269230"/>
            <a:ext cx="15151100" cy="171630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6900"/>
              </a:lnSpc>
              <a:spcBef>
                <a:spcPts val="580"/>
              </a:spcBef>
              <a:tabLst>
                <a:tab pos="3894454" algn="l"/>
                <a:tab pos="5344160" algn="l"/>
                <a:tab pos="5720715" algn="l"/>
                <a:tab pos="6258560" algn="l"/>
                <a:tab pos="8383270" algn="l"/>
                <a:tab pos="10875010" algn="l"/>
              </a:tabLst>
            </a:pPr>
            <a:r>
              <a:rPr sz="3200" spc="-200" dirty="0">
                <a:latin typeface="PT Mono"/>
                <a:cs typeface="PT Mono"/>
              </a:rPr>
              <a:t>П</a:t>
            </a:r>
            <a:r>
              <a:rPr sz="3200" spc="-360" dirty="0">
                <a:latin typeface="PT Mono"/>
                <a:cs typeface="PT Mono"/>
              </a:rPr>
              <a:t>Е</a:t>
            </a:r>
            <a:r>
              <a:rPr sz="3200" spc="-335" dirty="0">
                <a:latin typeface="PT Mono"/>
                <a:cs typeface="PT Mono"/>
              </a:rPr>
              <a:t>Р</a:t>
            </a:r>
            <a:r>
              <a:rPr sz="3200" spc="-315" dirty="0">
                <a:latin typeface="PT Mono"/>
                <a:cs typeface="PT Mono"/>
              </a:rPr>
              <a:t>Е</a:t>
            </a:r>
            <a:r>
              <a:rPr sz="3200" spc="-210" dirty="0">
                <a:latin typeface="PT Mono"/>
                <a:cs typeface="PT Mono"/>
              </a:rPr>
              <a:t>Ч</a:t>
            </a:r>
            <a:r>
              <a:rPr sz="3200" spc="-229" dirty="0">
                <a:latin typeface="PT Mono"/>
                <a:cs typeface="PT Mono"/>
              </a:rPr>
              <a:t>Е</a:t>
            </a:r>
            <a:r>
              <a:rPr sz="3200" spc="-204" dirty="0">
                <a:latin typeface="PT Mono"/>
                <a:cs typeface="PT Mono"/>
              </a:rPr>
              <a:t>Н</a:t>
            </a:r>
            <a:r>
              <a:rPr sz="3200" dirty="0">
                <a:latin typeface="PT Mono"/>
                <a:cs typeface="PT Mono"/>
              </a:rPr>
              <a:t>Ь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210" dirty="0">
                <a:latin typeface="PT Mono"/>
                <a:cs typeface="PT Mono"/>
              </a:rPr>
              <a:t>О</a:t>
            </a:r>
            <a:r>
              <a:rPr sz="3200" spc="-320" dirty="0">
                <a:latin typeface="PT Mono"/>
                <a:cs typeface="PT Mono"/>
              </a:rPr>
              <a:t>Б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105" dirty="0">
                <a:latin typeface="PT Mono"/>
                <a:cs typeface="PT Mono"/>
              </a:rPr>
              <a:t>А</a:t>
            </a:r>
            <a:r>
              <a:rPr sz="3200" spc="-185" dirty="0">
                <a:latin typeface="PT Mono"/>
                <a:cs typeface="PT Mono"/>
              </a:rPr>
              <a:t>ЗО</a:t>
            </a:r>
            <a:r>
              <a:rPr sz="3200" spc="-175" dirty="0">
                <a:latin typeface="PT Mono"/>
                <a:cs typeface="PT Mono"/>
              </a:rPr>
              <a:t>В</a:t>
            </a:r>
            <a:r>
              <a:rPr sz="3200" spc="-310" dirty="0">
                <a:latin typeface="PT Mono"/>
                <a:cs typeface="PT Mono"/>
              </a:rPr>
              <a:t>А</a:t>
            </a:r>
            <a:r>
              <a:rPr sz="3200" spc="-260" dirty="0">
                <a:latin typeface="PT Mono"/>
                <a:cs typeface="PT Mono"/>
              </a:rPr>
              <a:t>Т</a:t>
            </a:r>
            <a:r>
              <a:rPr sz="3200" spc="-45" dirty="0">
                <a:latin typeface="PT Mono"/>
                <a:cs typeface="PT Mono"/>
              </a:rPr>
              <a:t>Е</a:t>
            </a:r>
            <a:r>
              <a:rPr sz="3200" spc="-254" dirty="0">
                <a:latin typeface="PT Mono"/>
                <a:cs typeface="PT Mono"/>
              </a:rPr>
              <a:t>Л</a:t>
            </a:r>
            <a:r>
              <a:rPr sz="3200" spc="-125" dirty="0">
                <a:latin typeface="PT Mono"/>
                <a:cs typeface="PT Mono"/>
              </a:rPr>
              <a:t>Ь</a:t>
            </a:r>
            <a:r>
              <a:rPr sz="3200" spc="15" dirty="0">
                <a:latin typeface="PT Mono"/>
                <a:cs typeface="PT Mono"/>
              </a:rPr>
              <a:t>Н</a:t>
            </a:r>
            <a:r>
              <a:rPr sz="3200" spc="-10" dirty="0">
                <a:latin typeface="PT Mono"/>
                <a:cs typeface="PT Mono"/>
              </a:rPr>
              <a:t>Ы</a:t>
            </a:r>
            <a:r>
              <a:rPr sz="3200" dirty="0">
                <a:latin typeface="PT Mono"/>
                <a:cs typeface="PT Mono"/>
              </a:rPr>
              <a:t>Х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75" dirty="0">
                <a:latin typeface="PT Mono"/>
                <a:cs typeface="PT Mono"/>
              </a:rPr>
              <a:t>П</a:t>
            </a:r>
            <a:r>
              <a:rPr sz="3200" spc="-160" dirty="0">
                <a:latin typeface="PT Mono"/>
                <a:cs typeface="PT Mono"/>
              </a:rPr>
              <a:t>Р</a:t>
            </a:r>
            <a:r>
              <a:rPr sz="3200" spc="-345" dirty="0">
                <a:latin typeface="PT Mono"/>
                <a:cs typeface="PT Mono"/>
              </a:rPr>
              <a:t>О</a:t>
            </a:r>
            <a:r>
              <a:rPr sz="3200" spc="-270" dirty="0">
                <a:latin typeface="PT Mono"/>
                <a:cs typeface="PT Mono"/>
              </a:rPr>
              <a:t>Г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25" dirty="0">
                <a:latin typeface="PT Mono"/>
                <a:cs typeface="PT Mono"/>
              </a:rPr>
              <a:t>А</a:t>
            </a:r>
            <a:r>
              <a:rPr sz="3200" spc="-15" dirty="0">
                <a:latin typeface="PT Mono"/>
                <a:cs typeface="PT Mono"/>
              </a:rPr>
              <a:t>М</a:t>
            </a:r>
            <a:r>
              <a:rPr sz="3200" dirty="0">
                <a:latin typeface="PT Mono"/>
                <a:cs typeface="PT Mono"/>
              </a:rPr>
              <a:t>М</a:t>
            </a:r>
            <a:r>
              <a:rPr lang="ru-RU" sz="3200" dirty="0">
                <a:latin typeface="PT Mono"/>
                <a:cs typeface="PT Mono"/>
              </a:rPr>
              <a:t>, </a:t>
            </a:r>
            <a:r>
              <a:rPr sz="3200" spc="-114" dirty="0">
                <a:latin typeface="PT Mono"/>
                <a:cs typeface="PT Mono"/>
              </a:rPr>
              <a:t>РЕАЛИЗУЕМЫХ</a:t>
            </a:r>
            <a:r>
              <a:rPr lang="ru-RU" sz="3200" spc="-114" dirty="0">
                <a:latin typeface="PT Mono"/>
                <a:cs typeface="PT Mono"/>
              </a:rPr>
              <a:t> </a:t>
            </a:r>
            <a:br>
              <a:rPr lang="ru-RU" sz="3200" spc="-114" dirty="0">
                <a:latin typeface="PT Mono"/>
                <a:cs typeface="PT Mono"/>
              </a:rPr>
            </a:br>
            <a:r>
              <a:rPr sz="3200" dirty="0">
                <a:latin typeface="PT Mono"/>
                <a:cs typeface="PT Mono"/>
              </a:rPr>
              <a:t>С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30" dirty="0">
                <a:latin typeface="PT Mono"/>
                <a:cs typeface="PT Mono"/>
              </a:rPr>
              <a:t>ИСПОЛЬЗОВАНИЕ</a:t>
            </a:r>
            <a:r>
              <a:rPr lang="ru-RU" sz="3200" spc="-130" dirty="0">
                <a:latin typeface="PT Mono"/>
                <a:cs typeface="PT Mono"/>
              </a:rPr>
              <a:t>М</a:t>
            </a:r>
            <a:r>
              <a:rPr sz="3200" spc="-130" dirty="0">
                <a:latin typeface="PT Mono"/>
                <a:cs typeface="PT Mono"/>
              </a:rPr>
              <a:t>  </a:t>
            </a:r>
            <a:r>
              <a:rPr sz="3200" spc="-160" dirty="0">
                <a:latin typeface="PT Mono"/>
                <a:cs typeface="PT Mono"/>
              </a:rPr>
              <a:t>ОБОРУДОВАНИЯ</a:t>
            </a:r>
            <a:r>
              <a:rPr lang="ru-RU" sz="3200" spc="-160" dirty="0">
                <a:latin typeface="PT Mono"/>
                <a:cs typeface="PT Mono"/>
              </a:rPr>
              <a:t> </a:t>
            </a:r>
            <a:r>
              <a:rPr lang="ru-RU" sz="3200" spc="-130" dirty="0">
                <a:latin typeface="PT Mono"/>
                <a:cs typeface="PT Mono"/>
              </a:rPr>
              <a:t> </a:t>
            </a:r>
            <a:r>
              <a:rPr sz="3200" spc="-55" dirty="0">
                <a:latin typeface="PT Mono"/>
                <a:cs typeface="PT Mono"/>
              </a:rPr>
              <a:t>СОЗДАННЫХ  </a:t>
            </a:r>
            <a:r>
              <a:rPr sz="3200" spc="-155" dirty="0">
                <a:latin typeface="PT Mono"/>
                <a:cs typeface="PT Mono"/>
              </a:rPr>
              <a:t>МАСТЕРСКИХ</a:t>
            </a:r>
            <a:endParaRPr sz="3200" dirty="0">
              <a:latin typeface="PT Mono"/>
              <a:cs typeface="PT Mono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3338482"/>
              </p:ext>
            </p:extLst>
          </p:nvPr>
        </p:nvGraphicFramePr>
        <p:xfrm>
          <a:off x="584200" y="2794000"/>
          <a:ext cx="15316200" cy="568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25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pPr marL="31750">
                        <a:lnSpc>
                          <a:spcPts val="3210"/>
                        </a:lnSpc>
                      </a:pPr>
                      <a:r>
                        <a:rPr sz="2700" spc="-50" dirty="0">
                          <a:latin typeface="PT Mono"/>
                          <a:cs typeface="PT Mono"/>
                        </a:rPr>
                        <a:t>ПРОГРАММ</a:t>
                      </a:r>
                      <a:r>
                        <a:rPr lang="ru-RU" sz="2700" spc="-50" dirty="0" smtClean="0">
                          <a:latin typeface="PT Mono"/>
                          <a:cs typeface="PT Mono"/>
                        </a:rPr>
                        <a:t>Ы </a:t>
                      </a:r>
                      <a:r>
                        <a:rPr sz="2700" spc="-95" dirty="0" smtClean="0">
                          <a:latin typeface="PT Mono"/>
                          <a:cs typeface="PT Mono"/>
                        </a:rPr>
                        <a:t>ПО</a:t>
                      </a:r>
                      <a:r>
                        <a:rPr sz="2700" spc="-95" dirty="0">
                          <a:latin typeface="PT Mono"/>
                          <a:cs typeface="PT Mono"/>
                        </a:rPr>
                        <a:t>:</a:t>
                      </a: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321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«Кондитер (компетенция Кондитерское дело)» программа профессионального обучения (профессиональная переподготовка)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«Парикмахер» программа профессионального обучения (профессиональная 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</a:t>
                      </a:r>
                      <a:r>
                        <a:rPr lang="x-none" sz="200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Парикмахер  с учетом стандарта WS 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(</a:t>
                      </a:r>
                      <a:r>
                        <a:rPr lang="x-none" sz="200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по компетенции Парикмахерское искусство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)» программа профессионального обучения (профессиональная переподготовка)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«Повар (компетенция Поварское дело)» программа профессионального обучения (профессиональная переподготовка)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«Повар (компетенция Поварское дело)» программа профессионального обучения (профессиональная 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«Повар (компетенция Поварское дело)» программа профессионального обучения (профессиональная переподготовка)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«Повар» программа профессионального обучения (профессиональная переподготовка)</a:t>
                      </a:r>
                    </a:p>
                    <a:p>
                      <a:pPr marL="514350" marR="0" indent="-514350" algn="l" defTabSz="914400" eaLnBrk="1" fontAlgn="auto" latinLnBrk="0" hangingPunct="1">
                        <a:lnSpc>
                          <a:spcPts val="32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«Повар» программа профессионального обучения (повышения квалификации)</a:t>
                      </a:r>
                    </a:p>
                    <a:p>
                      <a:pPr marL="514350" indent="-514350" algn="l">
                        <a:lnSpc>
                          <a:spcPts val="3210"/>
                        </a:lnSpc>
                        <a:buAutoNum type="arabicPeriod"/>
                      </a:pP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243545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269230"/>
            <a:ext cx="15151100" cy="171630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6900"/>
              </a:lnSpc>
              <a:spcBef>
                <a:spcPts val="580"/>
              </a:spcBef>
              <a:tabLst>
                <a:tab pos="3894454" algn="l"/>
                <a:tab pos="5344160" algn="l"/>
                <a:tab pos="5720715" algn="l"/>
                <a:tab pos="6258560" algn="l"/>
                <a:tab pos="8383270" algn="l"/>
                <a:tab pos="10875010" algn="l"/>
              </a:tabLst>
            </a:pPr>
            <a:r>
              <a:rPr sz="3200" spc="-200" dirty="0">
                <a:latin typeface="PT Mono"/>
                <a:cs typeface="PT Mono"/>
              </a:rPr>
              <a:t>П</a:t>
            </a:r>
            <a:r>
              <a:rPr sz="3200" spc="-360" dirty="0">
                <a:latin typeface="PT Mono"/>
                <a:cs typeface="PT Mono"/>
              </a:rPr>
              <a:t>Е</a:t>
            </a:r>
            <a:r>
              <a:rPr sz="3200" spc="-335" dirty="0">
                <a:latin typeface="PT Mono"/>
                <a:cs typeface="PT Mono"/>
              </a:rPr>
              <a:t>Р</a:t>
            </a:r>
            <a:r>
              <a:rPr sz="3200" spc="-315" dirty="0">
                <a:latin typeface="PT Mono"/>
                <a:cs typeface="PT Mono"/>
              </a:rPr>
              <a:t>Е</a:t>
            </a:r>
            <a:r>
              <a:rPr sz="3200" spc="-210" dirty="0">
                <a:latin typeface="PT Mono"/>
                <a:cs typeface="PT Mono"/>
              </a:rPr>
              <a:t>Ч</a:t>
            </a:r>
            <a:r>
              <a:rPr sz="3200" spc="-229" dirty="0">
                <a:latin typeface="PT Mono"/>
                <a:cs typeface="PT Mono"/>
              </a:rPr>
              <a:t>Е</a:t>
            </a:r>
            <a:r>
              <a:rPr sz="3200" spc="-204" dirty="0">
                <a:latin typeface="PT Mono"/>
                <a:cs typeface="PT Mono"/>
              </a:rPr>
              <a:t>Н</a:t>
            </a:r>
            <a:r>
              <a:rPr sz="3200" dirty="0">
                <a:latin typeface="PT Mono"/>
                <a:cs typeface="PT Mono"/>
              </a:rPr>
              <a:t>Ь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210" dirty="0">
                <a:latin typeface="PT Mono"/>
                <a:cs typeface="PT Mono"/>
              </a:rPr>
              <a:t>О</a:t>
            </a:r>
            <a:r>
              <a:rPr sz="3200" spc="-320" dirty="0">
                <a:latin typeface="PT Mono"/>
                <a:cs typeface="PT Mono"/>
              </a:rPr>
              <a:t>Б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105" dirty="0">
                <a:latin typeface="PT Mono"/>
                <a:cs typeface="PT Mono"/>
              </a:rPr>
              <a:t>А</a:t>
            </a:r>
            <a:r>
              <a:rPr sz="3200" spc="-185" dirty="0">
                <a:latin typeface="PT Mono"/>
                <a:cs typeface="PT Mono"/>
              </a:rPr>
              <a:t>ЗО</a:t>
            </a:r>
            <a:r>
              <a:rPr sz="3200" spc="-175" dirty="0">
                <a:latin typeface="PT Mono"/>
                <a:cs typeface="PT Mono"/>
              </a:rPr>
              <a:t>В</a:t>
            </a:r>
            <a:r>
              <a:rPr sz="3200" spc="-310" dirty="0">
                <a:latin typeface="PT Mono"/>
                <a:cs typeface="PT Mono"/>
              </a:rPr>
              <a:t>А</a:t>
            </a:r>
            <a:r>
              <a:rPr sz="3200" spc="-260" dirty="0">
                <a:latin typeface="PT Mono"/>
                <a:cs typeface="PT Mono"/>
              </a:rPr>
              <a:t>Т</a:t>
            </a:r>
            <a:r>
              <a:rPr sz="3200" spc="-45" dirty="0">
                <a:latin typeface="PT Mono"/>
                <a:cs typeface="PT Mono"/>
              </a:rPr>
              <a:t>Е</a:t>
            </a:r>
            <a:r>
              <a:rPr sz="3200" spc="-254" dirty="0">
                <a:latin typeface="PT Mono"/>
                <a:cs typeface="PT Mono"/>
              </a:rPr>
              <a:t>Л</a:t>
            </a:r>
            <a:r>
              <a:rPr sz="3200" spc="-125" dirty="0">
                <a:latin typeface="PT Mono"/>
                <a:cs typeface="PT Mono"/>
              </a:rPr>
              <a:t>Ь</a:t>
            </a:r>
            <a:r>
              <a:rPr sz="3200" spc="15" dirty="0">
                <a:latin typeface="PT Mono"/>
                <a:cs typeface="PT Mono"/>
              </a:rPr>
              <a:t>Н</a:t>
            </a:r>
            <a:r>
              <a:rPr sz="3200" spc="-10" dirty="0">
                <a:latin typeface="PT Mono"/>
                <a:cs typeface="PT Mono"/>
              </a:rPr>
              <a:t>Ы</a:t>
            </a:r>
            <a:r>
              <a:rPr sz="3200" dirty="0">
                <a:latin typeface="PT Mono"/>
                <a:cs typeface="PT Mono"/>
              </a:rPr>
              <a:t>Х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75" dirty="0">
                <a:latin typeface="PT Mono"/>
                <a:cs typeface="PT Mono"/>
              </a:rPr>
              <a:t>П</a:t>
            </a:r>
            <a:r>
              <a:rPr sz="3200" spc="-160" dirty="0">
                <a:latin typeface="PT Mono"/>
                <a:cs typeface="PT Mono"/>
              </a:rPr>
              <a:t>Р</a:t>
            </a:r>
            <a:r>
              <a:rPr sz="3200" spc="-345" dirty="0">
                <a:latin typeface="PT Mono"/>
                <a:cs typeface="PT Mono"/>
              </a:rPr>
              <a:t>О</a:t>
            </a:r>
            <a:r>
              <a:rPr sz="3200" spc="-270" dirty="0">
                <a:latin typeface="PT Mono"/>
                <a:cs typeface="PT Mono"/>
              </a:rPr>
              <a:t>Г</a:t>
            </a:r>
            <a:r>
              <a:rPr sz="3200" spc="-500" dirty="0">
                <a:latin typeface="PT Mono"/>
                <a:cs typeface="PT Mono"/>
              </a:rPr>
              <a:t>Р</a:t>
            </a:r>
            <a:r>
              <a:rPr sz="3200" spc="-25" dirty="0">
                <a:latin typeface="PT Mono"/>
                <a:cs typeface="PT Mono"/>
              </a:rPr>
              <a:t>А</a:t>
            </a:r>
            <a:r>
              <a:rPr sz="3200" spc="-15" dirty="0">
                <a:latin typeface="PT Mono"/>
                <a:cs typeface="PT Mono"/>
              </a:rPr>
              <a:t>М</a:t>
            </a:r>
            <a:r>
              <a:rPr sz="3200" dirty="0">
                <a:latin typeface="PT Mono"/>
                <a:cs typeface="PT Mono"/>
              </a:rPr>
              <a:t>М</a:t>
            </a:r>
            <a:r>
              <a:rPr lang="ru-RU" sz="3200" dirty="0">
                <a:latin typeface="PT Mono"/>
                <a:cs typeface="PT Mono"/>
              </a:rPr>
              <a:t>, </a:t>
            </a:r>
            <a:r>
              <a:rPr sz="3200" spc="-114" dirty="0">
                <a:latin typeface="PT Mono"/>
                <a:cs typeface="PT Mono"/>
              </a:rPr>
              <a:t>РЕАЛИЗУЕМЫХ</a:t>
            </a:r>
            <a:r>
              <a:rPr lang="ru-RU" sz="3200" spc="-114" dirty="0">
                <a:latin typeface="PT Mono"/>
                <a:cs typeface="PT Mono"/>
              </a:rPr>
              <a:t> </a:t>
            </a:r>
            <a:br>
              <a:rPr lang="ru-RU" sz="3200" spc="-114" dirty="0">
                <a:latin typeface="PT Mono"/>
                <a:cs typeface="PT Mono"/>
              </a:rPr>
            </a:br>
            <a:r>
              <a:rPr sz="3200" dirty="0">
                <a:latin typeface="PT Mono"/>
                <a:cs typeface="PT Mono"/>
              </a:rPr>
              <a:t>С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30" dirty="0">
                <a:latin typeface="PT Mono"/>
                <a:cs typeface="PT Mono"/>
              </a:rPr>
              <a:t>ИСПОЛЬЗОВАНИЕ</a:t>
            </a:r>
            <a:r>
              <a:rPr lang="ru-RU" sz="3200" spc="-130" dirty="0">
                <a:latin typeface="PT Mono"/>
                <a:cs typeface="PT Mono"/>
              </a:rPr>
              <a:t>М</a:t>
            </a:r>
            <a:r>
              <a:rPr sz="3200" spc="-130" dirty="0">
                <a:latin typeface="PT Mono"/>
                <a:cs typeface="PT Mono"/>
              </a:rPr>
              <a:t>  </a:t>
            </a:r>
            <a:r>
              <a:rPr sz="3200" spc="-160" dirty="0">
                <a:latin typeface="PT Mono"/>
                <a:cs typeface="PT Mono"/>
              </a:rPr>
              <a:t>ОБОРУДОВАНИЯ</a:t>
            </a:r>
            <a:r>
              <a:rPr lang="ru-RU" sz="3200" spc="-160" dirty="0">
                <a:latin typeface="PT Mono"/>
                <a:cs typeface="PT Mono"/>
              </a:rPr>
              <a:t> </a:t>
            </a:r>
            <a:r>
              <a:rPr lang="ru-RU" sz="3200" spc="-130" dirty="0">
                <a:latin typeface="PT Mono"/>
                <a:cs typeface="PT Mono"/>
              </a:rPr>
              <a:t> </a:t>
            </a:r>
            <a:r>
              <a:rPr sz="3200" spc="-55" dirty="0">
                <a:latin typeface="PT Mono"/>
                <a:cs typeface="PT Mono"/>
              </a:rPr>
              <a:t>СОЗДАННЫХ  </a:t>
            </a:r>
            <a:r>
              <a:rPr sz="3200" spc="-155" dirty="0">
                <a:latin typeface="PT Mono"/>
                <a:cs typeface="PT Mono"/>
              </a:rPr>
              <a:t>МАСТЕРСКИХ</a:t>
            </a:r>
            <a:endParaRPr sz="3200" dirty="0">
              <a:latin typeface="PT Mono"/>
              <a:cs typeface="PT Mono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3338482"/>
              </p:ext>
            </p:extLst>
          </p:nvPr>
        </p:nvGraphicFramePr>
        <p:xfrm>
          <a:off x="508000" y="2108200"/>
          <a:ext cx="15316200" cy="701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11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0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PT Mono"/>
                          <a:cs typeface="PT Mono"/>
                        </a:rPr>
                        <a:t>ПРОГРАММ</a:t>
                      </a:r>
                      <a:r>
                        <a:rPr lang="ru-RU" sz="2000" spc="-50" dirty="0" smtClean="0">
                          <a:latin typeface="PT Mono"/>
                          <a:cs typeface="PT Mono"/>
                        </a:rPr>
                        <a:t>Ы </a:t>
                      </a:r>
                      <a:r>
                        <a:rPr sz="2000" spc="-70" dirty="0" smtClean="0">
                          <a:latin typeface="PT Mono"/>
                          <a:cs typeface="PT Mono"/>
                        </a:rPr>
                        <a:t>ДПО</a:t>
                      </a:r>
                      <a:r>
                        <a:rPr sz="2000" spc="-70" dirty="0">
                          <a:latin typeface="PT Mono"/>
                          <a:cs typeface="PT Mono"/>
                        </a:rPr>
                        <a:t>:</a:t>
                      </a:r>
                      <a:endParaRPr sz="20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Дополнительная профессиональная образовательная программа повышения квалификации: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«Эксплуатация технологического оборудования и приспособлений современных парикмахерских» 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Бровист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«Инновации парикмахерского искусства в соответствии со стандартами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Ворлдскиллс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 Россия»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«Эксплуатация современного оборудования предприятий общественного питания  по компетенции «Кондитерское дело»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PT Mono"/>
                        <a:ea typeface="+mn-ea"/>
                        <a:cs typeface="+mn-cs"/>
                      </a:endParaRP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«Инновации в приготовлении, подаче и оформлении кондитерских изделий в соответствии со стандартами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WorldSkills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«Инновации в приготовлении, подаче и оформлении кондитерских изделий в соответствии со стандартами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WorldSkills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«Инновации в приготовлении, подаче и оформлении кулинарных блюд в соответствии со стандартами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WorldSkills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«Современное технологическое оборудование предприятий общественного питания для компетенции "Поварское дело»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Сушист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«Современное технологическое оборудование предприятий общественного питания для компетенции "Ресторанный сервис»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«Инновации в пекарном производстве в соответствии со стандартами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WorldSkills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«Выпечка Осетинских пирогов»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«Современное  технологическое оборудование предприятий общественного питания для компетенции "Хлебопечение»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Пиццмейкер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PT Mono"/>
                          <a:ea typeface="+mn-ea"/>
                          <a:cs typeface="+mn-cs"/>
                        </a:rPr>
                        <a:t>»</a:t>
                      </a:r>
                      <a:endParaRPr sz="2000" dirty="0">
                        <a:latin typeface="PT Mono"/>
                        <a:cs typeface="PT Mon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1511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72050" algn="l"/>
                <a:tab pos="5886450" algn="l"/>
              </a:tabLst>
            </a:pPr>
            <a:r>
              <a:rPr sz="4400" spc="-105" dirty="0"/>
              <a:t>П</a:t>
            </a:r>
            <a:r>
              <a:rPr sz="4400" spc="-229" dirty="0"/>
              <a:t>У</a:t>
            </a:r>
            <a:r>
              <a:rPr sz="4400" spc="-150" dirty="0"/>
              <a:t>Б</a:t>
            </a:r>
            <a:r>
              <a:rPr sz="4400" spc="-65" dirty="0"/>
              <a:t>Л</a:t>
            </a:r>
            <a:r>
              <a:rPr sz="4400" spc="-95" dirty="0"/>
              <a:t>И</a:t>
            </a:r>
            <a:r>
              <a:rPr sz="4400" spc="150" dirty="0"/>
              <a:t>К</a:t>
            </a:r>
            <a:r>
              <a:rPr sz="4400" spc="-60" dirty="0"/>
              <a:t>А</a:t>
            </a:r>
            <a:r>
              <a:rPr sz="4400" spc="5" dirty="0"/>
              <a:t>Ц</a:t>
            </a:r>
            <a:r>
              <a:rPr sz="4400" spc="-15" dirty="0"/>
              <a:t>И</a:t>
            </a:r>
            <a:r>
              <a:rPr sz="4400" dirty="0"/>
              <a:t>И</a:t>
            </a:r>
            <a:r>
              <a:rPr lang="ru-RU" sz="4400" dirty="0"/>
              <a:t> </a:t>
            </a:r>
            <a:r>
              <a:rPr sz="4400" dirty="0"/>
              <a:t>В</a:t>
            </a:r>
            <a:r>
              <a:rPr lang="ru-RU" sz="4400" dirty="0"/>
              <a:t> </a:t>
            </a:r>
            <a:r>
              <a:rPr sz="4400" spc="-95" dirty="0"/>
              <a:t>С</a:t>
            </a:r>
            <a:r>
              <a:rPr sz="4400" spc="-15" dirty="0"/>
              <a:t>М</a:t>
            </a:r>
            <a:r>
              <a:rPr sz="4400" dirty="0"/>
              <a:t>И</a:t>
            </a:r>
            <a:r>
              <a:rPr lang="ru-RU" sz="4400" dirty="0"/>
              <a:t> </a:t>
            </a:r>
            <a:br>
              <a:rPr lang="ru-RU" sz="4400" dirty="0"/>
            </a:br>
            <a:r>
              <a:rPr lang="ru-RU" sz="2000" dirty="0"/>
              <a:t>(видеоролик // скриншоты публикаций со ссылками на них)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843" t="17031" r="20415" b="3057"/>
          <a:stretch>
            <a:fillRect/>
          </a:stretch>
        </p:blipFill>
        <p:spPr bwMode="auto">
          <a:xfrm>
            <a:off x="1117600" y="3632200"/>
            <a:ext cx="731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27200" y="9042400"/>
            <a:ext cx="5996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https://www.ktsit.org.ru/index.php?&amp;x=index/news_files/641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2400" y="2184400"/>
            <a:ext cx="6054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Видеоролик: </a:t>
            </a:r>
            <a:r>
              <a:rPr lang="en-US" dirty="0" smtClean="0"/>
              <a:t>https://www.youtube.com/embed/34TGMcJJu5g</a:t>
            </a:r>
            <a:endParaRPr lang="ru-RU" dirty="0"/>
          </a:p>
        </p:txBody>
      </p:sp>
      <p:pic>
        <p:nvPicPr>
          <p:cNvPr id="8" name="Рисунок 7" descr="C:\Users\User\AppData\Local\Microsoft\Windows\INetCache\Content.Word\IMG_12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347729" y="2260071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1"/>
            <a:ext cx="153035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26841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lang="ru-RU"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280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7" name="Рисунок 6" descr="C:\Users\User\Desktop\за работой ресторан\IMG_14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14224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за работой ресторан\IMG_14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4927600"/>
            <a:ext cx="6324600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за работой повар\IMG_1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604529" y="2564871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за работой повар\IMG_12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0566929" y="4393671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7" name="Рисунок 6" descr="C:\Users\User\Desktop\за работой повар\IMG_1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11199" y="2870199"/>
            <a:ext cx="792479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за работой кондитер\IMG_11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366002" y="2870198"/>
            <a:ext cx="7696200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7" name="Рисунок 6" descr="C:\Users\User\Desktop\за работой кондитер\IMG_14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272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\IMG_15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00" y="1727200"/>
            <a:ext cx="7239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7" name="Рисунок 6" descr="C:\Users\User\Desktop\IMG-f0cd728fbc999901da1d8509161bd600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574800"/>
            <a:ext cx="4572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IMG-796ec1a6e650e511a44dc8495cad635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3400" y="1574801"/>
            <a:ext cx="5105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5080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8" name="Рисунок 7" descr="C:\Users\User\Desktop\за работой кондитер\IMG_14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2800" y="2413000"/>
            <a:ext cx="723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IMG_1554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23368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0" name="Рисунок 9" descr="C:\Users\User\Desktop\IMG_15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400" y="2108200"/>
            <a:ext cx="6019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IMG_15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1955800"/>
            <a:ext cx="6934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2426315" cy="18161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6900"/>
              </a:lnSpc>
              <a:spcBef>
                <a:spcPts val="580"/>
              </a:spcBef>
              <a:tabLst>
                <a:tab pos="1312545" algn="l"/>
                <a:tab pos="2644775" algn="l"/>
                <a:tab pos="3492500" algn="l"/>
                <a:tab pos="9362440" algn="l"/>
              </a:tabLst>
            </a:pPr>
            <a:r>
              <a:rPr sz="4800" spc="-210" dirty="0"/>
              <a:t>ОБ</a:t>
            </a:r>
            <a:r>
              <a:rPr sz="4800" spc="-235" dirty="0"/>
              <a:t>Ъ</a:t>
            </a:r>
            <a:r>
              <a:rPr sz="4800" spc="-229" dirty="0"/>
              <a:t>Е</a:t>
            </a:r>
            <a:r>
              <a:rPr sz="4800" dirty="0"/>
              <a:t>М	</a:t>
            </a:r>
            <a:r>
              <a:rPr sz="4800" spc="-15" dirty="0"/>
              <a:t>ФИ</a:t>
            </a:r>
            <a:r>
              <a:rPr sz="4800" spc="-30" dirty="0"/>
              <a:t>Н</a:t>
            </a:r>
            <a:r>
              <a:rPr sz="4800" spc="-25" dirty="0"/>
              <a:t>А</a:t>
            </a:r>
            <a:r>
              <a:rPr sz="4800" spc="-125" dirty="0"/>
              <a:t>Н</a:t>
            </a:r>
            <a:r>
              <a:rPr sz="4800" spc="-95" dirty="0"/>
              <a:t>С</a:t>
            </a:r>
            <a:r>
              <a:rPr sz="4800" spc="-145" dirty="0"/>
              <a:t>И</a:t>
            </a:r>
            <a:r>
              <a:rPr sz="4800" spc="-160" dirty="0"/>
              <a:t>Р</a:t>
            </a:r>
            <a:r>
              <a:rPr sz="4800" spc="-185" dirty="0"/>
              <a:t>О</a:t>
            </a:r>
            <a:r>
              <a:rPr sz="4800" spc="-175" dirty="0"/>
              <a:t>В</a:t>
            </a:r>
            <a:r>
              <a:rPr sz="4800" spc="-25" dirty="0"/>
              <a:t>А</a:t>
            </a:r>
            <a:r>
              <a:rPr sz="4800" spc="-15" dirty="0"/>
              <a:t>Н</a:t>
            </a:r>
            <a:r>
              <a:rPr sz="4800" spc="-114" dirty="0"/>
              <a:t>И</a:t>
            </a:r>
            <a:r>
              <a:rPr sz="4800" dirty="0"/>
              <a:t>Я	</a:t>
            </a:r>
            <a:r>
              <a:rPr sz="4800" spc="-175" dirty="0"/>
              <a:t>П</a:t>
            </a:r>
            <a:r>
              <a:rPr sz="4800" spc="-160" dirty="0"/>
              <a:t>Р</a:t>
            </a:r>
            <a:r>
              <a:rPr sz="4800" spc="-204" dirty="0"/>
              <a:t>О</a:t>
            </a:r>
            <a:r>
              <a:rPr sz="4800" spc="-310" dirty="0"/>
              <a:t>Е</a:t>
            </a:r>
            <a:r>
              <a:rPr sz="4800" spc="-30" dirty="0"/>
              <a:t>К</a:t>
            </a:r>
            <a:r>
              <a:rPr sz="4800" spc="-315" dirty="0"/>
              <a:t>Т</a:t>
            </a:r>
            <a:r>
              <a:rPr sz="4800" dirty="0"/>
              <a:t>А  </a:t>
            </a:r>
            <a:r>
              <a:rPr sz="4800" spc="-427" baseline="5555" dirty="0"/>
              <a:t>(</a:t>
            </a:r>
            <a:r>
              <a:rPr sz="4800" spc="-285" dirty="0"/>
              <a:t>В	</a:t>
            </a:r>
            <a:r>
              <a:rPr sz="4800" spc="-210" dirty="0"/>
              <a:t>ТЫС.	</a:t>
            </a:r>
            <a:r>
              <a:rPr sz="4800" spc="-220" dirty="0"/>
              <a:t>РУБЛЕЙ</a:t>
            </a:r>
            <a:r>
              <a:rPr sz="4800" spc="-330" baseline="5555" dirty="0"/>
              <a:t>)</a:t>
            </a:r>
            <a:endParaRPr sz="4800" baseline="555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7200" y="2794000"/>
          <a:ext cx="15329535" cy="1783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9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98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09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2700" spc="-35" dirty="0">
                          <a:latin typeface="PT Mono"/>
                          <a:cs typeface="PT Mono"/>
                        </a:rPr>
                        <a:t>ФЕДЕРАЛЬНЫЙ</a:t>
                      </a:r>
                      <a:r>
                        <a:rPr sz="2700" spc="-20" dirty="0">
                          <a:latin typeface="PT Mono"/>
                          <a:cs typeface="PT Mono"/>
                        </a:rPr>
                        <a:t> </a:t>
                      </a:r>
                      <a:r>
                        <a:rPr sz="2700" spc="-10" dirty="0">
                          <a:latin typeface="PT Mono"/>
                          <a:cs typeface="PT Mono"/>
                        </a:rPr>
                        <a:t>БЮДЖЕТ</a:t>
                      </a: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  <a:tabLst>
                          <a:tab pos="2656205" algn="l"/>
                        </a:tabLst>
                      </a:pPr>
                      <a:r>
                        <a:rPr sz="2700" spc="-15" dirty="0">
                          <a:latin typeface="PT Mono"/>
                          <a:cs typeface="PT Mono"/>
                        </a:rPr>
                        <a:t>РЕГИОНАЛЬНЫЙ	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БЮДЖЕТ</a:t>
                      </a:r>
                      <a:endParaRPr sz="2700">
                        <a:latin typeface="PT Mono"/>
                        <a:cs typeface="PT Mono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165">
                        <a:lnSpc>
                          <a:spcPct val="100000"/>
                        </a:lnSpc>
                        <a:spcBef>
                          <a:spcPts val="1415"/>
                        </a:spcBef>
                        <a:tabLst>
                          <a:tab pos="3081655" algn="l"/>
                        </a:tabLst>
                      </a:pPr>
                      <a:r>
                        <a:rPr sz="2700" spc="-20" dirty="0">
                          <a:latin typeface="PT Mono"/>
                          <a:cs typeface="PT Mono"/>
                        </a:rPr>
                        <a:t>ВНЕБЮДЖЕТНЫЕ	</a:t>
                      </a:r>
                      <a:r>
                        <a:rPr sz="2700" spc="-55" dirty="0">
                          <a:latin typeface="PT Mono"/>
                          <a:cs typeface="PT Mono"/>
                        </a:rPr>
                        <a:t>СРЕДСТВА</a:t>
                      </a:r>
                      <a:endParaRPr sz="2700">
                        <a:latin typeface="PT Mono"/>
                        <a:cs typeface="PT Mono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latin typeface="Times New Roman"/>
                          <a:cs typeface="Times New Roman"/>
                        </a:rPr>
                        <a:t>7460,0</a:t>
                      </a:r>
                      <a:endParaRPr sz="3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latin typeface="Times New Roman"/>
                          <a:cs typeface="Times New Roman"/>
                        </a:rPr>
                        <a:t>2000,0</a:t>
                      </a:r>
                      <a:endParaRPr sz="3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latin typeface="Times New Roman"/>
                          <a:cs typeface="Times New Roman"/>
                        </a:rPr>
                        <a:t>1000,0</a:t>
                      </a:r>
                      <a:endParaRPr sz="3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8441743"/>
              </p:ext>
            </p:extLst>
          </p:nvPr>
        </p:nvGraphicFramePr>
        <p:xfrm>
          <a:off x="584199" y="5308601"/>
          <a:ext cx="15234286" cy="36090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17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17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61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15"/>
                        </a:spcBef>
                        <a:tabLst>
                          <a:tab pos="2654935" algn="l"/>
                        </a:tabLst>
                      </a:pPr>
                      <a:r>
                        <a:rPr sz="2700" spc="-15" dirty="0">
                          <a:latin typeface="PT Mono"/>
                          <a:cs typeface="PT Mono"/>
                        </a:rPr>
                        <a:t>НАИМЕНОВАНИЕ	</a:t>
                      </a:r>
                      <a:r>
                        <a:rPr sz="2700" spc="-45" dirty="0">
                          <a:latin typeface="PT Mono"/>
                          <a:cs typeface="PT Mono"/>
                        </a:rPr>
                        <a:t>МАСТЕРСКИХ</a:t>
                      </a: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294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8800" marR="772795" indent="-1049020" algn="ctr">
                        <a:lnSpc>
                          <a:spcPts val="2700"/>
                        </a:lnSpc>
                        <a:spcBef>
                          <a:spcPts val="1505"/>
                        </a:spcBef>
                        <a:tabLst>
                          <a:tab pos="2976880" algn="l"/>
                          <a:tab pos="3430904" algn="l"/>
                          <a:tab pos="5035550" algn="l"/>
                          <a:tab pos="5240020" algn="l"/>
                          <a:tab pos="5651500" algn="l"/>
                        </a:tabLst>
                      </a:pPr>
                      <a:r>
                        <a:rPr sz="2700" spc="-100" dirty="0">
                          <a:latin typeface="PT Mono"/>
                          <a:cs typeface="PT Mono"/>
                        </a:rPr>
                        <a:t>К</a:t>
                      </a:r>
                      <a:r>
                        <a:rPr sz="2700" spc="-45" dirty="0">
                          <a:latin typeface="PT Mono"/>
                          <a:cs typeface="PT Mono"/>
                        </a:rPr>
                        <a:t>О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Л</a:t>
                      </a:r>
                      <a:r>
                        <a:rPr sz="2700" spc="-65" dirty="0">
                          <a:latin typeface="PT Mono"/>
                          <a:cs typeface="PT Mono"/>
                        </a:rPr>
                        <a:t>ИЧ</a:t>
                      </a:r>
                      <a:r>
                        <a:rPr sz="2700" spc="-120" dirty="0">
                          <a:latin typeface="PT Mono"/>
                          <a:cs typeface="PT Mono"/>
                        </a:rPr>
                        <a:t>Е</a:t>
                      </a:r>
                      <a:r>
                        <a:rPr sz="2700" spc="-30" dirty="0">
                          <a:latin typeface="PT Mono"/>
                          <a:cs typeface="PT Mono"/>
                        </a:rPr>
                        <a:t>С</a:t>
                      </a:r>
                      <a:r>
                        <a:rPr sz="2700" spc="-75" dirty="0">
                          <a:latin typeface="PT Mono"/>
                          <a:cs typeface="PT Mono"/>
                        </a:rPr>
                        <a:t>Т</a:t>
                      </a:r>
                      <a:r>
                        <a:rPr sz="2700" spc="-35" dirty="0">
                          <a:latin typeface="PT Mono"/>
                          <a:cs typeface="PT Mono"/>
                        </a:rPr>
                        <a:t>В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О	</a:t>
                      </a:r>
                      <a:r>
                        <a:rPr sz="2700" spc="-40" dirty="0">
                          <a:latin typeface="PT Mono"/>
                          <a:cs typeface="PT Mono"/>
                        </a:rPr>
                        <a:t>О</a:t>
                      </a:r>
                      <a:r>
                        <a:rPr sz="2700" spc="-15" dirty="0">
                          <a:latin typeface="PT Mono"/>
                          <a:cs typeface="PT Mono"/>
                        </a:rPr>
                        <a:t>С</a:t>
                      </a:r>
                      <a:r>
                        <a:rPr sz="2700" spc="15" dirty="0"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spc="40" dirty="0"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spc="-20" dirty="0">
                          <a:latin typeface="PT Mono"/>
                          <a:cs typeface="PT Mono"/>
                        </a:rPr>
                        <a:t>Щ</a:t>
                      </a:r>
                      <a:r>
                        <a:rPr sz="2700" spc="-70" dirty="0">
                          <a:latin typeface="PT Mono"/>
                          <a:cs typeface="PT Mono"/>
                        </a:rPr>
                        <a:t>Е</a:t>
                      </a:r>
                      <a:r>
                        <a:rPr sz="2700" spc="20" dirty="0"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spc="35" dirty="0"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spc="20" dirty="0">
                          <a:latin typeface="PT Mono"/>
                          <a:cs typeface="PT Mono"/>
                        </a:rPr>
                        <a:t>Ы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Х</a:t>
                      </a:r>
                      <a:r>
                        <a:rPr lang="ru-RU" sz="2700" baseline="0" dirty="0">
                          <a:latin typeface="PT Mono"/>
                          <a:cs typeface="PT Mono"/>
                        </a:rPr>
                        <a:t> 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В	</a:t>
                      </a:r>
                      <a:r>
                        <a:rPr sz="2700" spc="-190" dirty="0">
                          <a:latin typeface="PT Mono"/>
                          <a:cs typeface="PT Mono"/>
                        </a:rPr>
                        <a:t>Р</a:t>
                      </a:r>
                      <a:r>
                        <a:rPr sz="2700" spc="15" dirty="0"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spc="-15" dirty="0">
                          <a:latin typeface="PT Mono"/>
                          <a:cs typeface="PT Mono"/>
                        </a:rPr>
                        <a:t>М</a:t>
                      </a:r>
                      <a:r>
                        <a:rPr sz="2700" spc="90" dirty="0">
                          <a:latin typeface="PT Mono"/>
                          <a:cs typeface="PT Mono"/>
                        </a:rPr>
                        <a:t>К</a:t>
                      </a:r>
                      <a:r>
                        <a:rPr sz="2700" spc="70" dirty="0"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dirty="0">
                          <a:latin typeface="PT Mono"/>
                          <a:cs typeface="PT Mono"/>
                        </a:rPr>
                        <a:t>Х</a:t>
                      </a:r>
                      <a:r>
                        <a:rPr lang="ru-RU" sz="2700" baseline="0" dirty="0">
                          <a:latin typeface="PT Mono"/>
                          <a:cs typeface="PT Mono"/>
                        </a:rPr>
                        <a:t> </a:t>
                      </a:r>
                      <a:r>
                        <a:rPr sz="2700" spc="-55" dirty="0">
                          <a:latin typeface="PT Mono"/>
                          <a:cs typeface="PT Mono"/>
                        </a:rPr>
                        <a:t>ПРОЕКТА	</a:t>
                      </a:r>
                      <a:r>
                        <a:rPr sz="2700" spc="-50" dirty="0">
                          <a:latin typeface="PT Mono"/>
                          <a:cs typeface="PT Mono"/>
                        </a:rPr>
                        <a:t>РАБОЧИХ	МЕСТ</a:t>
                      </a:r>
                      <a:endParaRPr sz="2700" dirty="0">
                        <a:latin typeface="PT Mono"/>
                        <a:cs typeface="PT Mono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5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Мастерская № 1 по компетенции «Кондитерское дело»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84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Мастерская №2 по компетенции «Парикмахерское искусство»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584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Мастерская № 3 по компетенции «Поварское дело»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7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24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Мастерская № 4 по компетенции «Ресторанный сервис» 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500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Мастерская № 5 по компетенции «Хлебопечение» 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318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280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4" name="Рисунок 13" descr="C:\Users\User\Desktop\Новая папка\IMG_15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19329" y="2488671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Новая папка\IMG_15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1651000"/>
            <a:ext cx="6397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31800" y="14986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5" name="Рисунок 14" descr="C:\Users\User\Desktop\Новая папка\IMG_15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2108200"/>
            <a:ext cx="6397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Новая папка\IMG_15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5748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Новая папка\IMG_15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404101" y="2755901"/>
            <a:ext cx="81534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227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</a:tabLst>
            </a:pPr>
            <a:r>
              <a:rPr lang="ru-RU" sz="4400" b="1" spc="-5" dirty="0" smtClean="0"/>
              <a:t>ГБПОУ «Курганский техникум сервиса и технологий»</a:t>
            </a:r>
            <a:endParaRPr sz="44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431800" y="1346200"/>
            <a:ext cx="7594600" cy="8032968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7972182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lang="ru-RU" sz="3400" spc="-45" dirty="0">
              <a:latin typeface="Times New Roman"/>
              <a:cs typeface="Times New Roman"/>
            </a:endParaRPr>
          </a:p>
          <a:p>
            <a:pPr marL="393700" marR="4951095">
              <a:lnSpc>
                <a:spcPct val="104900"/>
              </a:lnSpc>
            </a:pPr>
            <a:endParaRPr sz="2700" spc="-45" dirty="0">
              <a:latin typeface="PT Mono"/>
              <a:cs typeface="PT Mo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2" name="Рисунок 11" descr="C:\Users\User\AppData\Local\Microsoft\Windows\INetCache\Content.Word\IMG_14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400" y="25654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AppData\Local\Microsoft\Windows\INetCache\Content.Word\IMG_11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2565400"/>
            <a:ext cx="6934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519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1"/>
            <a:ext cx="15379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i="1" dirty="0" smtClean="0"/>
              <a:t>Мастерская № 1 по компетенции «Кондитерское дело»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18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38430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 descr="C:\Users\User\AppData\Local\Temp\Rar$DIa0.742\Кондитер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24130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Temp\Rar$DIa0.935\Кондитер 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5200" y="1574800"/>
            <a:ext cx="70072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3129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4000" i="1" dirty="0" smtClean="0"/>
              <a:t>Мастерская № 1 по компетенции «Кондитерское дело»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080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518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7" name="Рисунок 6" descr="C:\Users\User\AppData\Local\Temp\Rar$DIa0.245\Кондитер 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8600" y="1574800"/>
            <a:ext cx="6477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овая папка\IMG_15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172720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час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00" y="5918200"/>
            <a:ext cx="5940425" cy="323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035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3600" i="1" dirty="0" smtClean="0"/>
              <a:t>Мастерская №2 по компетенции «Парикмахерское искусство» </a:t>
            </a:r>
            <a:endParaRPr lang="ru-RU" sz="3600" dirty="0" smtClean="0"/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17094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 descr="C:\Users\User\AppData\Local\Temp\Rar$DIa0.428\IMG_08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0" y="1651000"/>
            <a:ext cx="12115799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3600" i="1" dirty="0" smtClean="0"/>
              <a:t>Мастерская №2 по компетенции «Парикмахерское искусство» 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03200" y="11938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80400" y="12700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B3B722A-2A29-40B1-8E69-23D3296296B2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10" name="Рисунок 9" descr="C:\Users\User\AppData\Local\Temp\Rar$DIa0.498\IMG_08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0" y="157480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AppData\Local\Temp\Rar$DIa0.044\IMG_08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422400"/>
            <a:ext cx="5105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1045" algn="l"/>
                <a:tab pos="10621645" algn="l"/>
              </a:tabLst>
            </a:pPr>
            <a:r>
              <a:rPr lang="ru-RU" sz="3600" i="1" dirty="0" smtClean="0"/>
              <a:t>Мастерская №2 по компетенции «Парикмахерское искусство» 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03200" y="11938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B3B722A-2A29-40B1-8E69-23D3296296B2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  <p:pic>
        <p:nvPicPr>
          <p:cNvPr id="9" name="Рисунок 8" descr="C:\Users\User\AppData\Local\Temp\Rar$DIa0.809\IMG_08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193800"/>
            <a:ext cx="376214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Temp\Rar$DIa0.436\IMG_08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6756400"/>
            <a:ext cx="4416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часы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400" y="3327400"/>
            <a:ext cx="7391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47701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4000" i="1" dirty="0" smtClean="0"/>
              <a:t>Мастерская № 3 по компетенции «Поварское дело» </a:t>
            </a:r>
            <a:endParaRPr lang="ru-RU" sz="4000" dirty="0" smtClean="0"/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21666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10" name="Рисунок 9" descr="C:\Users\User\Desktop\IMG_15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1422400"/>
            <a:ext cx="13792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772</Words>
  <Application>Microsoft Office PowerPoint</Application>
  <PresentationFormat>Произвольный</PresentationFormat>
  <Paragraphs>761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Слайд 1</vt:lpstr>
      <vt:lpstr>ОБЩАЯ ИНФОРМАЦИЯ</vt:lpstr>
      <vt:lpstr>ОБЪЕМ ФИНАНСИРОВАНИЯ ПРОЕКТА  (В ТЫС. РУБЛЕЙ)</vt:lpstr>
      <vt:lpstr>Мастерская № 1 по компетенции «Кондитерское дело»</vt:lpstr>
      <vt:lpstr>Мастерская № 1 по компетенции «Кондитерское дело»</vt:lpstr>
      <vt:lpstr>Мастерская №2 по компетенции «Парикмахерское искусство» </vt:lpstr>
      <vt:lpstr>Мастерская №2 по компетенции «Парикмахерское искусство» </vt:lpstr>
      <vt:lpstr>Мастерская №2 по компетенции «Парикмахерское искусство» </vt:lpstr>
      <vt:lpstr>Мастерская № 3 по компетенции «Поварское дело» </vt:lpstr>
      <vt:lpstr>Мастерская № 3 по компетенции «Поварское дело»</vt:lpstr>
      <vt:lpstr>Мастерская № 3 по компетенции «Поварское дело»</vt:lpstr>
      <vt:lpstr>Мастерская № 4 по компетенции «Ресторанный сервис» </vt:lpstr>
      <vt:lpstr>Мастерская № 4 по компетенции «Ресторанный сервис» </vt:lpstr>
      <vt:lpstr>Мастерская № 4 по компетенции «Ресторанный сервис» </vt:lpstr>
      <vt:lpstr>Мастерская № 4 по компетенции «Ресторанный сервис» </vt:lpstr>
      <vt:lpstr>Мастерская № 5 по компетенции «Хлебопечение» </vt:lpstr>
      <vt:lpstr>Мастерская № 5 по компетенции «Хлебопечение» </vt:lpstr>
      <vt:lpstr>Мастерская № 5 по компетенции «Хлебопечение» </vt:lpstr>
      <vt:lpstr>Мастерская № 5 по компетенции «Хлебопечение» </vt:lpstr>
      <vt:lpstr>Слайд 20</vt:lpstr>
      <vt:lpstr>Слайд 21</vt:lpstr>
      <vt:lpstr>Слайд 22</vt:lpstr>
      <vt:lpstr>ПУБЛИКАЦИИ В СМИ  (видеоролик // скриншоты публикаций со ссылками на них)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  <vt:lpstr>ГБПОУ «Курганский техникум сервиса и технологий»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 ПОЛУЧАТЕЛЕЙ  ГРАНТА</dc:title>
  <cp:lastModifiedBy>User</cp:lastModifiedBy>
  <cp:revision>115</cp:revision>
  <dcterms:created xsi:type="dcterms:W3CDTF">2020-02-05T12:36:24Z</dcterms:created>
  <dcterms:modified xsi:type="dcterms:W3CDTF">2020-02-07T13:26:57Z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2020-02-05T00:00:00Z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2020-02-05T00:00:00Z</vt:filetime>
  </property>
</Properties>
</file>