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8.xml" ContentType="application/vnd.openxmlformats-officedocument.presentationml.slide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12192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presProps" Target="presProps.xml" /><Relationship Id="rId12" Type="http://schemas.openxmlformats.org/officeDocument/2006/relationships/tableStyles" Target="tableStyles.xml" /><Relationship Id="rId13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0" type="title" userDrawn="1">
  <p:cSld name="Title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1059" hidden="0"/>
          <p:cNvSpPr>
            <a:spLocks noChangeArrowheads="1" noGrp="1"/>
          </p:cNvSpPr>
          <p:nvPr isPhoto="0" userDrawn="1"/>
        </p:nvSpPr>
        <p:spPr bwMode="auto">
          <a:xfrm>
            <a:off x="2396066" y="2291401"/>
            <a:ext cx="5452533" cy="416511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112" y="3116"/>
                </a:moveTo>
                <a:lnTo>
                  <a:pt x="22112" y="3116"/>
                </a:lnTo>
                <a:cubicBezTo>
                  <a:pt x="22112" y="3116"/>
                  <a:pt x="27356" y="0"/>
                  <a:pt x="30300" y="4263"/>
                </a:cubicBezTo>
                <a:lnTo>
                  <a:pt x="30300" y="4263"/>
                </a:lnTo>
                <a:cubicBezTo>
                  <a:pt x="33277" y="8577"/>
                  <a:pt x="36666" y="13779"/>
                  <a:pt x="39369" y="17410"/>
                </a:cubicBezTo>
                <a:lnTo>
                  <a:pt x="39369" y="17410"/>
                </a:lnTo>
                <a:cubicBezTo>
                  <a:pt x="41761" y="20624"/>
                  <a:pt x="43200" y="22708"/>
                  <a:pt x="40979" y="26940"/>
                </a:cubicBezTo>
                <a:lnTo>
                  <a:pt x="40979" y="26940"/>
                </a:lnTo>
                <a:cubicBezTo>
                  <a:pt x="39655" y="29461"/>
                  <a:pt x="35076" y="35072"/>
                  <a:pt x="32639" y="38623"/>
                </a:cubicBezTo>
                <a:lnTo>
                  <a:pt x="32639" y="38623"/>
                </a:lnTo>
                <a:cubicBezTo>
                  <a:pt x="30200" y="42175"/>
                  <a:pt x="26202" y="43200"/>
                  <a:pt x="23268" y="42185"/>
                </a:cubicBezTo>
                <a:lnTo>
                  <a:pt x="23268" y="42185"/>
                </a:lnTo>
                <a:cubicBezTo>
                  <a:pt x="20331" y="41168"/>
                  <a:pt x="11584" y="38623"/>
                  <a:pt x="6213" y="36974"/>
                </a:cubicBezTo>
                <a:lnTo>
                  <a:pt x="6213" y="36974"/>
                </a:lnTo>
                <a:cubicBezTo>
                  <a:pt x="1431" y="35502"/>
                  <a:pt x="0" y="32900"/>
                  <a:pt x="214" y="31157"/>
                </a:cubicBezTo>
                <a:lnTo>
                  <a:pt x="214" y="31157"/>
                </a:lnTo>
                <a:cubicBezTo>
                  <a:pt x="760" y="26703"/>
                  <a:pt x="1113" y="19920"/>
                  <a:pt x="1214" y="16042"/>
                </a:cubicBezTo>
                <a:lnTo>
                  <a:pt x="1214" y="16042"/>
                </a:lnTo>
                <a:cubicBezTo>
                  <a:pt x="1303" y="12626"/>
                  <a:pt x="4203" y="11313"/>
                  <a:pt x="6907" y="9989"/>
                </a:cubicBezTo>
                <a:lnTo>
                  <a:pt x="6907" y="9989"/>
                </a:lnTo>
                <a:cubicBezTo>
                  <a:pt x="9245" y="8843"/>
                  <a:pt x="19774" y="4261"/>
                  <a:pt x="22112" y="311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" name="Shape 1060" hidden="0"/>
          <p:cNvSpPr>
            <a:spLocks noChangeArrowheads="1" noGrp="1"/>
          </p:cNvSpPr>
          <p:nvPr isPhoto="0" userDrawn="1"/>
        </p:nvSpPr>
        <p:spPr bwMode="auto">
          <a:xfrm>
            <a:off x="1309514" y="1839834"/>
            <a:ext cx="4011787" cy="131432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0162" y="13104"/>
                </a:moveTo>
                <a:lnTo>
                  <a:pt x="40162" y="13104"/>
                </a:lnTo>
                <a:cubicBezTo>
                  <a:pt x="36799" y="16736"/>
                  <a:pt x="26204" y="28154"/>
                  <a:pt x="22676" y="31251"/>
                </a:cubicBezTo>
                <a:lnTo>
                  <a:pt x="22676" y="31251"/>
                </a:lnTo>
                <a:cubicBezTo>
                  <a:pt x="18513" y="34899"/>
                  <a:pt x="15093" y="37527"/>
                  <a:pt x="13136" y="38511"/>
                </a:cubicBezTo>
                <a:lnTo>
                  <a:pt x="13136" y="38511"/>
                </a:lnTo>
                <a:cubicBezTo>
                  <a:pt x="10861" y="39650"/>
                  <a:pt x="0" y="43200"/>
                  <a:pt x="422" y="38511"/>
                </a:cubicBezTo>
                <a:lnTo>
                  <a:pt x="422" y="38511"/>
                </a:lnTo>
                <a:cubicBezTo>
                  <a:pt x="750" y="34836"/>
                  <a:pt x="12785" y="17028"/>
                  <a:pt x="15584" y="14358"/>
                </a:cubicBezTo>
                <a:lnTo>
                  <a:pt x="15584" y="14358"/>
                </a:lnTo>
                <a:cubicBezTo>
                  <a:pt x="18382" y="11693"/>
                  <a:pt x="34508" y="0"/>
                  <a:pt x="36286" y="2133"/>
                </a:cubicBezTo>
                <a:lnTo>
                  <a:pt x="36286" y="2133"/>
                </a:lnTo>
                <a:cubicBezTo>
                  <a:pt x="38064" y="4272"/>
                  <a:pt x="43200" y="9825"/>
                  <a:pt x="40162" y="1310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6" name="Shape 1061" hidden="0"/>
          <p:cNvSpPr>
            <a:spLocks noChangeArrowheads="1" noGrp="1"/>
          </p:cNvSpPr>
          <p:nvPr isPhoto="0" userDrawn="1"/>
        </p:nvSpPr>
        <p:spPr bwMode="auto">
          <a:xfrm>
            <a:off x="6567031" y="4629133"/>
            <a:ext cx="5395523" cy="2231707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43200"/>
                </a:moveTo>
                <a:lnTo>
                  <a:pt x="43200" y="43200"/>
                </a:lnTo>
                <a:cubicBezTo>
                  <a:pt x="42680" y="32337"/>
                  <a:pt x="42264" y="24810"/>
                  <a:pt x="41982" y="22533"/>
                </a:cubicBezTo>
                <a:lnTo>
                  <a:pt x="41982" y="22533"/>
                </a:lnTo>
                <a:cubicBezTo>
                  <a:pt x="41353" y="17445"/>
                  <a:pt x="31020" y="10782"/>
                  <a:pt x="25434" y="7567"/>
                </a:cubicBezTo>
                <a:lnTo>
                  <a:pt x="25434" y="7567"/>
                </a:lnTo>
                <a:cubicBezTo>
                  <a:pt x="20461" y="4707"/>
                  <a:pt x="15752" y="0"/>
                  <a:pt x="10688" y="12771"/>
                </a:cubicBezTo>
                <a:lnTo>
                  <a:pt x="10688" y="12771"/>
                </a:lnTo>
                <a:cubicBezTo>
                  <a:pt x="5409" y="26085"/>
                  <a:pt x="2329" y="33891"/>
                  <a:pt x="451" y="39632"/>
                </a:cubicBezTo>
                <a:lnTo>
                  <a:pt x="451" y="39632"/>
                </a:lnTo>
                <a:cubicBezTo>
                  <a:pt x="180" y="40459"/>
                  <a:pt x="44" y="41820"/>
                  <a:pt x="0" y="43200"/>
                </a:cubicBezTo>
                <a:lnTo>
                  <a:pt x="43200" y="432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" name="Shape 1062" hidden="0"/>
          <p:cNvSpPr>
            <a:spLocks noChangeArrowheads="1" noGrp="1"/>
          </p:cNvSpPr>
          <p:nvPr isPhoto="0" userDrawn="1"/>
        </p:nvSpPr>
        <p:spPr bwMode="auto">
          <a:xfrm>
            <a:off x="389187" y="6100774"/>
            <a:ext cx="4968521" cy="75999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43200"/>
                </a:moveTo>
                <a:lnTo>
                  <a:pt x="43200" y="43200"/>
                </a:lnTo>
                <a:cubicBezTo>
                  <a:pt x="37750" y="34083"/>
                  <a:pt x="28707" y="20178"/>
                  <a:pt x="28707" y="20178"/>
                </a:cubicBezTo>
                <a:lnTo>
                  <a:pt x="28707" y="20178"/>
                </a:lnTo>
                <a:cubicBezTo>
                  <a:pt x="23196" y="11772"/>
                  <a:pt x="17935" y="0"/>
                  <a:pt x="14588" y="1341"/>
                </a:cubicBezTo>
                <a:lnTo>
                  <a:pt x="14588" y="1341"/>
                </a:lnTo>
                <a:cubicBezTo>
                  <a:pt x="11240" y="2673"/>
                  <a:pt x="6350" y="22671"/>
                  <a:pt x="1602" y="37718"/>
                </a:cubicBezTo>
                <a:lnTo>
                  <a:pt x="1602" y="37718"/>
                </a:lnTo>
                <a:cubicBezTo>
                  <a:pt x="1072" y="39393"/>
                  <a:pt x="536" y="41175"/>
                  <a:pt x="0" y="43200"/>
                </a:cubicBezTo>
                <a:lnTo>
                  <a:pt x="43200" y="432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" name="Shape 1063" hidden="0"/>
          <p:cNvSpPr>
            <a:spLocks noChangeArrowheads="1" noGrp="1"/>
          </p:cNvSpPr>
          <p:nvPr isPhoto="0" userDrawn="1"/>
        </p:nvSpPr>
        <p:spPr bwMode="auto">
          <a:xfrm>
            <a:off x="0" y="3254701"/>
            <a:ext cx="2099733" cy="3343682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0" y="43200"/>
                </a:moveTo>
                <a:lnTo>
                  <a:pt x="0" y="43200"/>
                </a:lnTo>
                <a:cubicBezTo>
                  <a:pt x="10450" y="39319"/>
                  <a:pt x="26476" y="34991"/>
                  <a:pt x="31760" y="32779"/>
                </a:cubicBezTo>
                <a:lnTo>
                  <a:pt x="31760" y="32779"/>
                </a:lnTo>
                <a:cubicBezTo>
                  <a:pt x="38554" y="29929"/>
                  <a:pt x="35982" y="23868"/>
                  <a:pt x="39587" y="11934"/>
                </a:cubicBezTo>
                <a:lnTo>
                  <a:pt x="39587" y="11934"/>
                </a:lnTo>
                <a:cubicBezTo>
                  <a:pt x="43199" y="0"/>
                  <a:pt x="33409" y="2565"/>
                  <a:pt x="25082" y="2041"/>
                </a:cubicBezTo>
                <a:lnTo>
                  <a:pt x="25082" y="2041"/>
                </a:lnTo>
                <a:cubicBezTo>
                  <a:pt x="14497" y="1374"/>
                  <a:pt x="7053" y="4621"/>
                  <a:pt x="0" y="7243"/>
                </a:cubicBezTo>
                <a:lnTo>
                  <a:pt x="0" y="432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" name="Подзаголовок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4655839" y="2708919"/>
            <a:ext cx="6720746" cy="72007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10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/>
            </a:fld>
            <a:endParaRPr lang="ru-RU"/>
          </a:p>
        </p:txBody>
      </p:sp>
      <p:sp>
        <p:nvSpPr>
          <p:cNvPr id="11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 lang="ru-RU"/>
              <a:t/>
            </a:fld>
            <a:endParaRPr lang="ru-RU"/>
          </a:p>
        </p:txBody>
      </p:sp>
      <p:sp>
        <p:nvSpPr>
          <p:cNvPr id="13" name="Заголовок 6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595833" y="1808820"/>
            <a:ext cx="6720746" cy="720079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Вертикальный заголовок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8839199" y="274639"/>
            <a:ext cx="2743200" cy="5851525"/>
          </a:xfrm>
        </p:spPr>
        <p:txBody>
          <a:bodyPr vert="eaVert"/>
          <a:lstStyle>
            <a:lvl1pPr algn="ctr"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609599" y="274639"/>
            <a:ext cx="8026399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963083" y="4406901"/>
            <a:ext cx="10363199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963083" y="2906713"/>
            <a:ext cx="10363199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609599" y="1600201"/>
            <a:ext cx="538479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197599" y="1600201"/>
            <a:ext cx="538479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609599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09599" y="2174874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Текст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Объект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193370" y="2174874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9" name="Дата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/>
            </a:fld>
            <a:endParaRPr lang="ru-RU"/>
          </a:p>
        </p:txBody>
      </p:sp>
      <p:sp>
        <p:nvSpPr>
          <p:cNvPr id="10" name="Нижний колонтитул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Дата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603" y="273049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4766732" y="273051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609603" y="1435102"/>
            <a:ext cx="4011084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Рисунок 2" hidden="0"/>
          <p:cNvSpPr>
            <a:spLocks noGrp="1"/>
          </p:cNvSpPr>
          <p:nvPr isPhoto="0" userDrawn="0">
            <p:ph type="pic" idx="1" hasCustomPrompt="0"/>
          </p:nvPr>
        </p:nvSpPr>
        <p:spPr bwMode="auto">
          <a:xfrm>
            <a:off x="2389717" y="612774"/>
            <a:ext cx="7315200" cy="41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1059" hidden="0"/>
          <p:cNvSpPr>
            <a:spLocks noChangeArrowheads="1" noGrp="1"/>
          </p:cNvSpPr>
          <p:nvPr isPhoto="0" userDrawn="1"/>
        </p:nvSpPr>
        <p:spPr bwMode="auto">
          <a:xfrm>
            <a:off x="4976706" y="2"/>
            <a:ext cx="3058159" cy="89379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0" y="0"/>
                </a:moveTo>
                <a:lnTo>
                  <a:pt x="0" y="0"/>
                </a:lnTo>
                <a:cubicBezTo>
                  <a:pt x="1690" y="6213"/>
                  <a:pt x="3698" y="13338"/>
                  <a:pt x="6091" y="21902"/>
                </a:cubicBezTo>
                <a:lnTo>
                  <a:pt x="6091" y="21902"/>
                </a:lnTo>
                <a:cubicBezTo>
                  <a:pt x="12043" y="43199"/>
                  <a:pt x="17573" y="35347"/>
                  <a:pt x="23417" y="30579"/>
                </a:cubicBezTo>
                <a:lnTo>
                  <a:pt x="23417" y="30579"/>
                </a:lnTo>
                <a:cubicBezTo>
                  <a:pt x="29984" y="25223"/>
                  <a:pt x="42123" y="14119"/>
                  <a:pt x="42860" y="5640"/>
                </a:cubicBezTo>
                <a:lnTo>
                  <a:pt x="42860" y="5640"/>
                </a:lnTo>
                <a:cubicBezTo>
                  <a:pt x="42960" y="4507"/>
                  <a:pt x="43072" y="2479"/>
                  <a:pt x="432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" name="Shape 1060" hidden="0"/>
          <p:cNvSpPr>
            <a:spLocks noChangeArrowheads="1" noGrp="1"/>
          </p:cNvSpPr>
          <p:nvPr isPhoto="0" userDrawn="1"/>
        </p:nvSpPr>
        <p:spPr bwMode="auto">
          <a:xfrm>
            <a:off x="-24679" y="1"/>
            <a:ext cx="1399539" cy="179755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1743" y="2484"/>
                </a:moveTo>
                <a:lnTo>
                  <a:pt x="31743" y="2484"/>
                </a:lnTo>
                <a:cubicBezTo>
                  <a:pt x="30428" y="1799"/>
                  <a:pt x="28450" y="1080"/>
                  <a:pt x="26054" y="0"/>
                </a:cubicBezTo>
                <a:lnTo>
                  <a:pt x="0" y="0"/>
                </a:lnTo>
                <a:lnTo>
                  <a:pt x="0" y="34200"/>
                </a:lnTo>
                <a:lnTo>
                  <a:pt x="0" y="34200"/>
                </a:lnTo>
                <a:cubicBezTo>
                  <a:pt x="7029" y="37461"/>
                  <a:pt x="14504" y="41491"/>
                  <a:pt x="25070" y="40664"/>
                </a:cubicBezTo>
                <a:lnTo>
                  <a:pt x="25070" y="40664"/>
                </a:lnTo>
                <a:cubicBezTo>
                  <a:pt x="33399" y="40015"/>
                  <a:pt x="43200" y="43200"/>
                  <a:pt x="39593" y="28375"/>
                </a:cubicBezTo>
                <a:lnTo>
                  <a:pt x="39593" y="28375"/>
                </a:lnTo>
                <a:cubicBezTo>
                  <a:pt x="35986" y="13550"/>
                  <a:pt x="38530" y="6023"/>
                  <a:pt x="31743" y="248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6" name="Shape 1061" hidden="0"/>
          <p:cNvSpPr>
            <a:spLocks noChangeArrowheads="1" noGrp="1"/>
          </p:cNvSpPr>
          <p:nvPr isPhoto="0" userDrawn="1"/>
        </p:nvSpPr>
        <p:spPr bwMode="auto">
          <a:xfrm>
            <a:off x="1637457" y="1"/>
            <a:ext cx="3839633" cy="260965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2864" y="0"/>
                </a:moveTo>
                <a:lnTo>
                  <a:pt x="10583" y="0"/>
                </a:lnTo>
                <a:lnTo>
                  <a:pt x="10583" y="0"/>
                </a:lnTo>
                <a:cubicBezTo>
                  <a:pt x="9017" y="532"/>
                  <a:pt x="7515" y="1058"/>
                  <a:pt x="6214" y="1509"/>
                </a:cubicBezTo>
                <a:lnTo>
                  <a:pt x="6214" y="1509"/>
                </a:lnTo>
                <a:cubicBezTo>
                  <a:pt x="1428" y="3166"/>
                  <a:pt x="0" y="6109"/>
                  <a:pt x="212" y="8072"/>
                </a:cubicBezTo>
                <a:lnTo>
                  <a:pt x="212" y="8072"/>
                </a:lnTo>
                <a:cubicBezTo>
                  <a:pt x="758" y="13092"/>
                  <a:pt x="1111" y="20742"/>
                  <a:pt x="1212" y="25114"/>
                </a:cubicBezTo>
                <a:lnTo>
                  <a:pt x="1212" y="25114"/>
                </a:lnTo>
                <a:cubicBezTo>
                  <a:pt x="1301" y="28962"/>
                  <a:pt x="4204" y="30446"/>
                  <a:pt x="6906" y="31937"/>
                </a:cubicBezTo>
                <a:lnTo>
                  <a:pt x="6906" y="31937"/>
                </a:lnTo>
                <a:cubicBezTo>
                  <a:pt x="9246" y="33229"/>
                  <a:pt x="19775" y="38395"/>
                  <a:pt x="22112" y="39685"/>
                </a:cubicBezTo>
                <a:lnTo>
                  <a:pt x="22112" y="39685"/>
                </a:lnTo>
                <a:cubicBezTo>
                  <a:pt x="22112" y="39685"/>
                  <a:pt x="27355" y="43200"/>
                  <a:pt x="30298" y="38395"/>
                </a:cubicBezTo>
                <a:lnTo>
                  <a:pt x="30298" y="38395"/>
                </a:lnTo>
                <a:cubicBezTo>
                  <a:pt x="33277" y="33533"/>
                  <a:pt x="36665" y="27667"/>
                  <a:pt x="39367" y="23576"/>
                </a:cubicBezTo>
                <a:lnTo>
                  <a:pt x="39367" y="23576"/>
                </a:lnTo>
                <a:cubicBezTo>
                  <a:pt x="41761" y="19953"/>
                  <a:pt x="43200" y="17587"/>
                  <a:pt x="40977" y="12816"/>
                </a:cubicBezTo>
                <a:lnTo>
                  <a:pt x="40977" y="12816"/>
                </a:lnTo>
                <a:cubicBezTo>
                  <a:pt x="39697" y="10062"/>
                  <a:pt x="35347" y="3936"/>
                  <a:pt x="3286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599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8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609599" y="1600201"/>
            <a:ext cx="109728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9" name="Дата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609599" y="6356351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9D51E0-3758-456B-809F-07B187805C7D}" type="datetimeFigureOut">
              <a:rPr lang="ru-RU"/>
              <a:t/>
            </a:fld>
            <a:endParaRPr lang="ru-RU"/>
          </a:p>
        </p:txBody>
      </p:sp>
      <p:sp>
        <p:nvSpPr>
          <p:cNvPr id="10" name="Нижний колонтитул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4165599" y="6356351"/>
            <a:ext cx="3860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8737599" y="6356351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3B38E7-149F-4D77-9EEF-9309C2CB69A9}" type="slidenum">
              <a:rPr lang="ru-RU"/>
              <a:t/>
            </a:fld>
            <a:endParaRPr lang="ru-RU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>
        <a:spcBef>
          <a:spcPts val="0"/>
        </a:spcBef>
        <a:buNone/>
        <a:defRPr sz="44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0" y="-16143"/>
            <a:ext cx="12220890" cy="6909660"/>
          </a:xfrm>
          <a:prstGeom prst="rect">
            <a:avLst/>
          </a:prstGeom>
        </p:spPr>
      </p:pic>
      <p:sp>
        <p:nvSpPr>
          <p:cNvPr id="5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 flipH="0" flipV="0">
            <a:off x="3999740" y="2340888"/>
            <a:ext cx="4591630" cy="1384177"/>
          </a:xfrm>
        </p:spPr>
        <p:txBody>
          <a:bodyPr/>
          <a:lstStyle/>
          <a:p>
            <a:pPr algn="ctr">
              <a:defRPr/>
            </a:pPr>
            <a:r>
              <a:rPr lang="ru-RU" sz="2800" b="1"/>
              <a:t>Модуль 6</a:t>
            </a:r>
            <a:r>
              <a:rPr lang="en-US" sz="2800" b="1"/>
              <a:t>F</a:t>
            </a:r>
            <a:r>
              <a:rPr lang="ru-RU" sz="2800" b="1"/>
              <a:t>1: "</a:t>
            </a:r>
            <a:r>
              <a:rPr lang="ru-RU" sz="2800" b="1"/>
              <a:t>Устойчивое развитие"</a:t>
            </a:r>
            <a:endParaRPr lang="en-US" b="1"/>
          </a:p>
        </p:txBody>
      </p:sp>
      <p:pic>
        <p:nvPicPr>
          <p:cNvPr id="6" name="Picture 1" descr="C:\Users\admin\AppData\Local\Temp\Rar$DIa4260.34827\2.jpg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>
            <a:off x="10574363" y="69132"/>
            <a:ext cx="1376682" cy="160108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" hidden="0"/>
          <p:cNvSpPr/>
          <p:nvPr isPhoto="0" userDrawn="0"/>
        </p:nvSpPr>
        <p:spPr bwMode="auto">
          <a:xfrm flipH="0" flipV="0">
            <a:off x="2339628" y="4843219"/>
            <a:ext cx="8234841" cy="82299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lang="ru-RU" sz="2400"/>
              <a:t>Усцов Илья					Пушкарёв Дмитрий</a:t>
            </a:r>
            <a:endParaRPr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0" y="-16143"/>
            <a:ext cx="12220889" cy="6909660"/>
          </a:xfrm>
          <a:prstGeom prst="rect">
            <a:avLst/>
          </a:prstGeom>
        </p:spPr>
      </p:pic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marL="0" indent="0" algn="just">
              <a:buFont typeface="Arial"/>
              <a:buNone/>
              <a:defRPr/>
            </a:pPr>
            <a:r>
              <a:rPr sz="2600">
                <a:latin typeface="Times New Roman"/>
                <a:ea typeface="Times New Roman"/>
                <a:cs typeface="Times New Roman"/>
              </a:rPr>
              <a:t>Наше предприятие будет нести социальную ответственность.</a:t>
            </a:r>
            <a:r>
              <a:rPr sz="2600">
                <a:latin typeface="Times New Roman"/>
                <a:ea typeface="Times New Roman"/>
                <a:cs typeface="Times New Roman"/>
              </a:rPr>
              <a:t> </a:t>
            </a:r>
            <a:r>
              <a:rPr sz="2600">
                <a:latin typeface="Times New Roman"/>
                <a:ea typeface="Times New Roman"/>
                <a:cs typeface="Times New Roman"/>
              </a:rPr>
              <a:t> Наш бизнес будет направлен на благо общества, на то бы общество было здорово.</a:t>
            </a:r>
            <a:r>
              <a:rPr sz="2600">
                <a:latin typeface="Times New Roman"/>
                <a:ea typeface="Times New Roman"/>
                <a:cs typeface="Times New Roman"/>
              </a:rPr>
              <a:t> </a:t>
            </a:r>
            <a:r>
              <a:rPr sz="2600">
                <a:latin typeface="Times New Roman"/>
                <a:ea typeface="Times New Roman"/>
                <a:cs typeface="Times New Roman"/>
              </a:rPr>
              <a:t>Мы будем принимать участие в социальных программах по здоровому образу жизни, а так же сами и наши работники </a:t>
            </a:r>
            <a:r>
              <a:rPr sz="2600">
                <a:latin typeface="Times New Roman"/>
                <a:ea typeface="Times New Roman"/>
                <a:cs typeface="Times New Roman"/>
              </a:rPr>
              <a:t>ведем,</a:t>
            </a:r>
            <a:r>
              <a:rPr sz="2600">
                <a:latin typeface="Times New Roman"/>
                <a:ea typeface="Times New Roman"/>
                <a:cs typeface="Times New Roman"/>
              </a:rPr>
              <a:t> и будем вести здоровый образ жизни. Это спосо</a:t>
            </a:r>
            <a:r>
              <a:rPr sz="2600">
                <a:latin typeface="Times New Roman"/>
                <a:ea typeface="Times New Roman"/>
                <a:cs typeface="Times New Roman"/>
              </a:rPr>
              <a:t>бствует росту имиджа, развитию, а также увеличению прибыли предприятия</a:t>
            </a:r>
            <a:endParaRPr sz="26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" name="Title 1" hidden="0"/>
          <p:cNvSpPr>
            <a:spLocks noGrp="1"/>
          </p:cNvSpPr>
          <p:nvPr isPhoto="0" userDrawn="0"/>
        </p:nvSpPr>
        <p:spPr bwMode="auto">
          <a:xfrm flipH="0" flipV="0">
            <a:off x="222026" y="226014"/>
            <a:ext cx="3508903" cy="1146228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200" b="1"/>
              <a:t>Модуль 6</a:t>
            </a:r>
            <a:r>
              <a:rPr lang="en-US" sz="2200" b="1"/>
              <a:t>F</a:t>
            </a:r>
            <a:r>
              <a:rPr lang="ru-RU" sz="2200" b="1"/>
              <a:t>1: </a:t>
            </a:r>
            <a:r>
              <a:rPr lang="ru-RU" sz="2200" b="1"/>
              <a:t>"Устойчивое развитие"</a:t>
            </a:r>
            <a:endParaRPr lang="en-US" b="1"/>
          </a:p>
        </p:txBody>
      </p:sp>
      <p:sp>
        <p:nvSpPr>
          <p:cNvPr id="7" name="" hidden="0"/>
          <p:cNvSpPr/>
          <p:nvPr isPhoto="0" userDrawn="0"/>
        </p:nvSpPr>
        <p:spPr bwMode="auto">
          <a:xfrm flipH="0" flipV="0">
            <a:off x="5619753" y="555273"/>
            <a:ext cx="4504194" cy="48771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r>
              <a:rPr lang="ru-RU" sz="2600">
                <a:latin typeface="Times New Roman"/>
                <a:ea typeface="Times New Roman"/>
                <a:cs typeface="Times New Roman"/>
              </a:rPr>
              <a:t>Устойчивое развитие</a:t>
            </a:r>
            <a:endParaRPr sz="26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0" y="-16143"/>
            <a:ext cx="12220889" cy="6909660"/>
          </a:xfrm>
          <a:prstGeom prst="rect">
            <a:avLst/>
          </a:prstGeom>
        </p:spPr>
      </p:pic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 fontScale="95000" lnSpcReduction="1000"/>
          </a:bodyPr>
          <a:lstStyle/>
          <a:p>
            <a:pPr marL="217793" indent="-217793" algn="just">
              <a:lnSpc>
                <a:spcPct val="150000"/>
              </a:lnSpc>
              <a:spcAft>
                <a:spcPts val="0"/>
              </a:spcAft>
              <a:buFont typeface="Arial"/>
              <a:buAutoNum type="arabicPeriod"/>
              <a:defRPr/>
            </a:pPr>
            <a:r>
              <a:rPr sz="2600">
                <a:latin typeface="Times New Roman"/>
                <a:cs typeface="Times New Roman"/>
              </a:rPr>
              <a:t>Изучить целевую аудиторию и их з</a:t>
            </a:r>
            <a:r>
              <a:rPr sz="2600">
                <a:latin typeface="Times New Roman"/>
                <a:cs typeface="Times New Roman"/>
              </a:rPr>
              <a:t>аинтересованность</a:t>
            </a:r>
            <a:endParaRPr sz="2600">
              <a:latin typeface="Times New Roman"/>
              <a:cs typeface="Times New Roman"/>
            </a:endParaRPr>
          </a:p>
          <a:p>
            <a:pPr marL="217793" indent="-217793" algn="just">
              <a:lnSpc>
                <a:spcPct val="150000"/>
              </a:lnSpc>
              <a:spcAft>
                <a:spcPts val="0"/>
              </a:spcAft>
              <a:buFont typeface="Arial"/>
              <a:buAutoNum type="arabicPeriod"/>
              <a:defRPr/>
            </a:pPr>
            <a:r>
              <a:rPr sz="2600">
                <a:latin typeface="Times New Roman"/>
                <a:cs typeface="Times New Roman"/>
              </a:rPr>
              <a:t>Систематически мониторить конкурентов</a:t>
            </a:r>
            <a:endParaRPr sz="2600">
              <a:latin typeface="Times New Roman"/>
              <a:cs typeface="Times New Roman"/>
            </a:endParaRPr>
          </a:p>
          <a:p>
            <a:pPr marL="217793" indent="-217793" algn="just">
              <a:lnSpc>
                <a:spcPct val="150000"/>
              </a:lnSpc>
              <a:spcAft>
                <a:spcPts val="0"/>
              </a:spcAft>
              <a:buFont typeface="Arial"/>
              <a:buAutoNum type="arabicPeriod"/>
              <a:defRPr/>
            </a:pPr>
            <a:r>
              <a:rPr sz="2600">
                <a:latin typeface="Times New Roman"/>
                <a:cs typeface="Times New Roman"/>
              </a:rPr>
              <a:t>Составить прайс</a:t>
            </a:r>
            <a:endParaRPr sz="2600">
              <a:latin typeface="Times New Roman"/>
              <a:cs typeface="Times New Roman"/>
            </a:endParaRPr>
          </a:p>
          <a:p>
            <a:pPr marL="217793" indent="-217793" algn="just">
              <a:lnSpc>
                <a:spcPct val="150000"/>
              </a:lnSpc>
              <a:spcAft>
                <a:spcPts val="0"/>
              </a:spcAft>
              <a:buFont typeface="Arial"/>
              <a:buAutoNum type="arabicPeriod"/>
              <a:defRPr/>
            </a:pPr>
            <a:r>
              <a:rPr sz="2600">
                <a:latin typeface="Times New Roman"/>
                <a:cs typeface="Times New Roman"/>
              </a:rPr>
              <a:t>Создание </a:t>
            </a:r>
            <a:r>
              <a:rPr sz="2600">
                <a:latin typeface="Times New Roman"/>
                <a:cs typeface="Times New Roman"/>
              </a:rPr>
              <a:t>эргономичной </a:t>
            </a:r>
            <a:r>
              <a:rPr sz="2600">
                <a:latin typeface="Times New Roman"/>
                <a:cs typeface="Times New Roman"/>
              </a:rPr>
              <a:t>рабочей зоны</a:t>
            </a:r>
            <a:endParaRPr sz="2600">
              <a:latin typeface="Times New Roman"/>
              <a:cs typeface="Times New Roman"/>
            </a:endParaRPr>
          </a:p>
          <a:p>
            <a:pPr marL="217793" indent="-217793" algn="just">
              <a:lnSpc>
                <a:spcPct val="150000"/>
              </a:lnSpc>
              <a:spcAft>
                <a:spcPts val="0"/>
              </a:spcAft>
              <a:buFont typeface="Arial"/>
              <a:buAutoNum type="arabicPeriod"/>
              <a:defRPr/>
            </a:pPr>
            <a:r>
              <a:rPr sz="2600">
                <a:latin typeface="Times New Roman"/>
                <a:cs typeface="Times New Roman"/>
              </a:rPr>
              <a:t>Постоянная</a:t>
            </a:r>
            <a:r>
              <a:rPr sz="2600">
                <a:latin typeface="Times New Roman"/>
                <a:cs typeface="Times New Roman"/>
              </a:rPr>
              <a:t> работа с поставщиками сырья</a:t>
            </a:r>
            <a:endParaRPr sz="2600">
              <a:latin typeface="Times New Roman"/>
              <a:cs typeface="Times New Roman"/>
            </a:endParaRPr>
          </a:p>
          <a:p>
            <a:pPr marL="217793" indent="-217793" algn="just">
              <a:lnSpc>
                <a:spcPct val="150000"/>
              </a:lnSpc>
              <a:spcAft>
                <a:spcPts val="0"/>
              </a:spcAft>
              <a:buFont typeface="Arial"/>
              <a:buAutoNum type="arabicPeriod"/>
              <a:defRPr/>
            </a:pPr>
            <a:r>
              <a:rPr sz="2600">
                <a:latin typeface="Times New Roman"/>
                <a:cs typeface="Times New Roman"/>
              </a:rPr>
              <a:t>Использовать Интернет-ресурсы для привлечения клиентов через социальные сети</a:t>
            </a:r>
            <a:endParaRPr sz="2600">
              <a:latin typeface="Times New Roman"/>
              <a:cs typeface="Times New Roman"/>
            </a:endParaRPr>
          </a:p>
          <a:p>
            <a:pPr marL="217793" indent="-217793" algn="just">
              <a:buFont typeface="Arial"/>
              <a:buAutoNum type="arabicPeriod"/>
              <a:defRPr/>
            </a:pPr>
            <a:r>
              <a:rPr sz="2600">
                <a:latin typeface="Times New Roman"/>
                <a:cs typeface="Times New Roman"/>
              </a:rPr>
              <a:t>Работа, направленная на повышение качества 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6" name="Title 1" hidden="0"/>
          <p:cNvSpPr>
            <a:spLocks noGrp="1"/>
          </p:cNvSpPr>
          <p:nvPr isPhoto="0" userDrawn="0"/>
        </p:nvSpPr>
        <p:spPr bwMode="auto">
          <a:xfrm flipH="0" flipV="0">
            <a:off x="222026" y="226014"/>
            <a:ext cx="3508903" cy="1146228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200" b="1"/>
              <a:t>Модуль 6</a:t>
            </a:r>
            <a:r>
              <a:rPr lang="en-US" sz="2200" b="1"/>
              <a:t>F</a:t>
            </a:r>
            <a:r>
              <a:rPr lang="ru-RU" sz="2200" b="1"/>
              <a:t>1: </a:t>
            </a:r>
            <a:r>
              <a:rPr lang="ru-RU" sz="2200" b="1"/>
              <a:t>"Устойчивое развитие"</a:t>
            </a:r>
            <a:endParaRPr lang="en-US" b="1"/>
          </a:p>
        </p:txBody>
      </p:sp>
      <p:sp>
        <p:nvSpPr>
          <p:cNvPr id="7" name="" hidden="0"/>
          <p:cNvSpPr/>
          <p:nvPr isPhoto="0" userDrawn="0"/>
        </p:nvSpPr>
        <p:spPr bwMode="auto">
          <a:xfrm flipH="0" flipV="0">
            <a:off x="5619753" y="555273"/>
            <a:ext cx="4504194" cy="48771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r>
              <a:rPr lang="ru-RU" sz="2600">
                <a:latin typeface="Times New Roman"/>
                <a:ea typeface="Times New Roman"/>
                <a:cs typeface="Times New Roman"/>
              </a:rPr>
              <a:t>Краткосрочные цели</a:t>
            </a:r>
            <a:endParaRPr sz="26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0" y="-16143"/>
            <a:ext cx="12220889" cy="6909660"/>
          </a:xfrm>
          <a:prstGeom prst="rect">
            <a:avLst/>
          </a:prstGeom>
        </p:spPr>
      </p:pic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marL="217793" indent="-217793" algn="just">
              <a:lnSpc>
                <a:spcPct val="150000"/>
              </a:lnSpc>
              <a:spcAft>
                <a:spcPts val="0"/>
              </a:spcAft>
              <a:buFont typeface="Arial"/>
              <a:buAutoNum type="arabicPeriod"/>
              <a:defRPr/>
            </a:pPr>
            <a:r>
              <a:rPr sz="2600">
                <a:latin typeface="Times New Roman"/>
                <a:cs typeface="Times New Roman"/>
              </a:rPr>
              <a:t>Работа, направленная на повышение качества</a:t>
            </a:r>
            <a:endParaRPr sz="2600">
              <a:latin typeface="Times New Roman"/>
              <a:cs typeface="Times New Roman"/>
            </a:endParaRPr>
          </a:p>
          <a:p>
            <a:pPr marL="217793" indent="-217793" algn="just">
              <a:lnSpc>
                <a:spcPct val="150000"/>
              </a:lnSpc>
              <a:spcAft>
                <a:spcPts val="0"/>
              </a:spcAft>
              <a:buFont typeface="Arial"/>
              <a:buAutoNum type="arabicPeriod"/>
              <a:defRPr/>
            </a:pPr>
            <a:r>
              <a:rPr sz="2600">
                <a:latin typeface="Times New Roman"/>
                <a:cs typeface="Times New Roman"/>
              </a:rPr>
              <a:t>Увеличение количества оборудования</a:t>
            </a:r>
            <a:r>
              <a:rPr sz="2600">
                <a:latin typeface="Times New Roman"/>
                <a:cs typeface="Times New Roman"/>
              </a:rPr>
              <a:t> и персонала </a:t>
            </a:r>
            <a:endParaRPr sz="2600">
              <a:latin typeface="Times New Roman"/>
              <a:cs typeface="Times New Roman"/>
            </a:endParaRPr>
          </a:p>
          <a:p>
            <a:pPr marL="217793" indent="-217793" algn="just">
              <a:buFont typeface="Arial"/>
              <a:buAutoNum type="arabicPeriod"/>
              <a:defRPr/>
            </a:pPr>
            <a:r>
              <a:rPr sz="2600">
                <a:latin typeface="Times New Roman"/>
                <a:cs typeface="Times New Roman"/>
              </a:rPr>
              <a:t>Сохранение клиентской базы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6" name="Title 1" hidden="0"/>
          <p:cNvSpPr>
            <a:spLocks noGrp="1"/>
          </p:cNvSpPr>
          <p:nvPr isPhoto="0" userDrawn="0"/>
        </p:nvSpPr>
        <p:spPr bwMode="auto">
          <a:xfrm flipH="0" flipV="0">
            <a:off x="222026" y="226014"/>
            <a:ext cx="3508903" cy="1146228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200" b="1"/>
              <a:t>Модуль 6</a:t>
            </a:r>
            <a:r>
              <a:rPr lang="en-US" sz="2200" b="1"/>
              <a:t>F</a:t>
            </a:r>
            <a:r>
              <a:rPr lang="ru-RU" sz="2200" b="1"/>
              <a:t>1: </a:t>
            </a:r>
            <a:r>
              <a:rPr lang="ru-RU" sz="2200" b="1"/>
              <a:t>"Устойчивое развитие"</a:t>
            </a:r>
            <a:endParaRPr lang="en-US" b="1"/>
          </a:p>
        </p:txBody>
      </p:sp>
      <p:sp>
        <p:nvSpPr>
          <p:cNvPr id="7" name="" hidden="0"/>
          <p:cNvSpPr/>
          <p:nvPr isPhoto="0" userDrawn="0"/>
        </p:nvSpPr>
        <p:spPr bwMode="auto">
          <a:xfrm flipH="0" flipV="0">
            <a:off x="5619753" y="555273"/>
            <a:ext cx="4504194" cy="48771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r>
              <a:rPr lang="ru-RU" sz="2600">
                <a:latin typeface="Times New Roman"/>
                <a:ea typeface="Times New Roman"/>
                <a:cs typeface="Times New Roman"/>
              </a:rPr>
              <a:t>Среднесрочные цели</a:t>
            </a:r>
            <a:endParaRPr sz="26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0" y="-16143"/>
            <a:ext cx="12220889" cy="6909660"/>
          </a:xfrm>
          <a:prstGeom prst="rect">
            <a:avLst/>
          </a:prstGeom>
        </p:spPr>
      </p:pic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marL="217793" indent="-217793" algn="just">
              <a:lnSpc>
                <a:spcPct val="150000"/>
              </a:lnSpc>
              <a:spcAft>
                <a:spcPts val="0"/>
              </a:spcAft>
              <a:buFont typeface="Arial"/>
              <a:buAutoNum type="arabicPeriod"/>
              <a:defRPr/>
            </a:pPr>
            <a:r>
              <a:rPr sz="2600">
                <a:latin typeface="Times New Roman"/>
                <a:cs typeface="Times New Roman"/>
              </a:rPr>
              <a:t>Приобретение в собственность помещения</a:t>
            </a:r>
            <a:endParaRPr sz="2600">
              <a:latin typeface="Times New Roman"/>
              <a:cs typeface="Times New Roman"/>
            </a:endParaRPr>
          </a:p>
          <a:p>
            <a:pPr marL="217793" indent="-217793" algn="just">
              <a:lnSpc>
                <a:spcPct val="150000"/>
              </a:lnSpc>
              <a:spcAft>
                <a:spcPts val="0"/>
              </a:spcAft>
              <a:buFont typeface="Arial"/>
              <a:buAutoNum type="arabicPeriod"/>
              <a:defRPr/>
            </a:pPr>
            <a:r>
              <a:rPr sz="2600">
                <a:latin typeface="Times New Roman"/>
                <a:cs typeface="Times New Roman"/>
              </a:rPr>
              <a:t>Поиск партнеров</a:t>
            </a:r>
            <a:endParaRPr sz="2600">
              <a:latin typeface="Times New Roman"/>
              <a:cs typeface="Times New Roman"/>
            </a:endParaRPr>
          </a:p>
          <a:p>
            <a:pPr marL="217793" indent="-217793" algn="just">
              <a:lnSpc>
                <a:spcPct val="150000"/>
              </a:lnSpc>
              <a:spcAft>
                <a:spcPts val="0"/>
              </a:spcAft>
              <a:buFont typeface="Arial"/>
              <a:buAutoNum type="arabicPeriod"/>
              <a:defRPr/>
            </a:pPr>
            <a:r>
              <a:rPr sz="2600">
                <a:latin typeface="Times New Roman"/>
                <a:cs typeface="Times New Roman"/>
              </a:rPr>
              <a:t> У</a:t>
            </a:r>
            <a:r>
              <a:rPr sz="2600">
                <a:latin typeface="Times New Roman"/>
                <a:cs typeface="Times New Roman"/>
              </a:rPr>
              <a:t>величение клиентской </a:t>
            </a:r>
            <a:r>
              <a:rPr sz="2600">
                <a:latin typeface="Times New Roman"/>
                <a:cs typeface="Times New Roman"/>
              </a:rPr>
              <a:t>базы</a:t>
            </a:r>
            <a:endParaRPr sz="2600">
              <a:latin typeface="Times New Roman"/>
              <a:cs typeface="Times New Roman"/>
            </a:endParaRPr>
          </a:p>
          <a:p>
            <a:pPr marL="217793" indent="-217793" algn="just">
              <a:lnSpc>
                <a:spcPct val="150000"/>
              </a:lnSpc>
              <a:spcAft>
                <a:spcPts val="0"/>
              </a:spcAft>
              <a:buFont typeface="Arial"/>
              <a:buAutoNum type="arabicPeriod"/>
              <a:defRPr/>
            </a:pPr>
            <a:r>
              <a:rPr sz="2600">
                <a:latin typeface="Times New Roman"/>
                <a:cs typeface="Times New Roman"/>
              </a:rPr>
              <a:t>Ведение блога</a:t>
            </a:r>
            <a:endParaRPr sz="2600">
              <a:latin typeface="Times New Roman"/>
              <a:cs typeface="Times New Roman"/>
            </a:endParaRPr>
          </a:p>
          <a:p>
            <a:pPr marL="217793" indent="-217793" algn="just">
              <a:lnSpc>
                <a:spcPct val="150000"/>
              </a:lnSpc>
              <a:spcAft>
                <a:spcPts val="0"/>
              </a:spcAft>
              <a:buFont typeface="Arial"/>
              <a:buAutoNum type="arabicPeriod"/>
              <a:defRPr/>
            </a:pPr>
            <a:r>
              <a:rPr sz="2600">
                <a:latin typeface="Times New Roman"/>
                <a:cs typeface="Times New Roman"/>
              </a:rPr>
              <a:t>Создавать новые, уникальные рецепты</a:t>
            </a:r>
            <a:endParaRPr sz="2600">
              <a:latin typeface="Times New Roman"/>
              <a:cs typeface="Times New Roman"/>
            </a:endParaRPr>
          </a:p>
          <a:p>
            <a:pPr marL="217793" indent="-217793" algn="just">
              <a:buFont typeface="Arial"/>
              <a:buAutoNum type="arabicPeriod"/>
              <a:defRPr/>
            </a:pPr>
            <a:r>
              <a:rPr sz="2600">
                <a:latin typeface="Times New Roman"/>
                <a:cs typeface="Times New Roman"/>
              </a:rPr>
              <a:t>Участие в конкурсах профмастерства 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6" name="Title 1" hidden="0"/>
          <p:cNvSpPr>
            <a:spLocks noGrp="1"/>
          </p:cNvSpPr>
          <p:nvPr isPhoto="0" userDrawn="0"/>
        </p:nvSpPr>
        <p:spPr bwMode="auto">
          <a:xfrm flipH="0" flipV="0">
            <a:off x="222026" y="226014"/>
            <a:ext cx="3508903" cy="1146228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200" b="1"/>
              <a:t>Модуль 6</a:t>
            </a:r>
            <a:r>
              <a:rPr lang="en-US" sz="2200" b="1"/>
              <a:t>F</a:t>
            </a:r>
            <a:r>
              <a:rPr lang="ru-RU" sz="2200" b="1"/>
              <a:t>1: </a:t>
            </a:r>
            <a:r>
              <a:rPr lang="ru-RU" sz="2200" b="1"/>
              <a:t>"Устойчивое развитие"</a:t>
            </a:r>
            <a:endParaRPr lang="en-US" b="1"/>
          </a:p>
        </p:txBody>
      </p:sp>
      <p:sp>
        <p:nvSpPr>
          <p:cNvPr id="7" name="" hidden="0"/>
          <p:cNvSpPr/>
          <p:nvPr isPhoto="0" userDrawn="0"/>
        </p:nvSpPr>
        <p:spPr bwMode="auto">
          <a:xfrm flipH="0" flipV="0">
            <a:off x="5619753" y="555273"/>
            <a:ext cx="4504194" cy="48771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r>
              <a:rPr lang="ru-RU" sz="2600">
                <a:latin typeface="Times New Roman"/>
                <a:ea typeface="Times New Roman"/>
                <a:cs typeface="Times New Roman"/>
              </a:rPr>
              <a:t>Долгосрочные цели</a:t>
            </a:r>
            <a:endParaRPr sz="26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0" y="-16143"/>
            <a:ext cx="12220889" cy="6909660"/>
          </a:xfrm>
          <a:prstGeom prst="rect">
            <a:avLst/>
          </a:prstGeom>
        </p:spPr>
      </p:pic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Font typeface="Arial"/>
              <a:buNone/>
              <a:defRPr/>
            </a:pPr>
            <a:r>
              <a:rPr sz="2600">
                <a:latin typeface="Times New Roman"/>
                <a:cs typeface="Times New Roman"/>
              </a:rPr>
              <a:t>Пищевые отходы </a:t>
            </a:r>
            <a:r>
              <a:rPr sz="2600">
                <a:latin typeface="Times New Roman"/>
                <a:cs typeface="Times New Roman"/>
              </a:rPr>
              <a:t> относится к V классу опасных вещей, всего таких классов пять, а самый вредный – I. То е</a:t>
            </a:r>
            <a:r>
              <a:rPr sz="2600">
                <a:latin typeface="Times New Roman"/>
                <a:cs typeface="Times New Roman"/>
              </a:rPr>
              <a:t>сть отходы нашего производства </a:t>
            </a:r>
            <a:r>
              <a:rPr sz="2600">
                <a:latin typeface="Times New Roman"/>
                <a:cs typeface="Times New Roman"/>
              </a:rPr>
              <a:t> квалифицируются как «безопасные». </a:t>
            </a:r>
            <a:r>
              <a:rPr sz="2600">
                <a:latin typeface="Times New Roman"/>
                <a:cs typeface="Times New Roman"/>
              </a:rPr>
              <a:t>Ведь даже пакеты для </a:t>
            </a:r>
            <a:r>
              <a:rPr sz="2600">
                <a:latin typeface="Times New Roman"/>
                <a:cs typeface="Times New Roman"/>
              </a:rPr>
              <a:t>фрипсов</a:t>
            </a:r>
            <a:r>
              <a:rPr sz="2600">
                <a:latin typeface="Times New Roman"/>
                <a:cs typeface="Times New Roman"/>
              </a:rPr>
              <a:t> у нас бумажные. </a:t>
            </a:r>
            <a:r>
              <a:rPr sz="2600">
                <a:latin typeface="Times New Roman"/>
                <a:cs typeface="Times New Roman"/>
              </a:rPr>
              <a:t>Это является несомненным плюсом.</a:t>
            </a:r>
            <a:endParaRPr sz="2600">
              <a:latin typeface="Times New Roman"/>
              <a:cs typeface="Times New Roman"/>
            </a:endParaRPr>
          </a:p>
          <a:p>
            <a:pPr marL="0" indent="0" algn="just">
              <a:buFont typeface="Arial"/>
              <a:buNone/>
              <a:defRPr/>
            </a:pPr>
            <a:r>
              <a:rPr sz="2600">
                <a:latin typeface="Times New Roman"/>
                <a:cs typeface="Times New Roman"/>
              </a:rPr>
              <a:t>Любое предприятие будет хорошо развиваться и получать прибыль, если правильно поставлены цели.</a:t>
            </a:r>
            <a:r>
              <a:rPr sz="2600">
                <a:latin typeface="Times New Roman"/>
                <a:cs typeface="Times New Roman"/>
              </a:rPr>
              <a:t> 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6" name="Title 1" hidden="0"/>
          <p:cNvSpPr>
            <a:spLocks noGrp="1"/>
          </p:cNvSpPr>
          <p:nvPr isPhoto="0" userDrawn="0"/>
        </p:nvSpPr>
        <p:spPr bwMode="auto">
          <a:xfrm flipH="0" flipV="0">
            <a:off x="222026" y="226014"/>
            <a:ext cx="3508903" cy="1146228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200" b="1"/>
              <a:t>Модуль 6</a:t>
            </a:r>
            <a:r>
              <a:rPr lang="en-US" sz="2200" b="1"/>
              <a:t>F</a:t>
            </a:r>
            <a:r>
              <a:rPr lang="ru-RU" sz="2200" b="1"/>
              <a:t>1: </a:t>
            </a:r>
            <a:r>
              <a:rPr lang="ru-RU" sz="2200" b="1"/>
              <a:t>"Устойчивое развитие"</a:t>
            </a:r>
            <a:endParaRPr lang="en-US" b="1"/>
          </a:p>
        </p:txBody>
      </p:sp>
      <p:sp>
        <p:nvSpPr>
          <p:cNvPr id="7" name="" hidden="0"/>
          <p:cNvSpPr/>
          <p:nvPr isPhoto="0" userDrawn="0"/>
        </p:nvSpPr>
        <p:spPr bwMode="auto">
          <a:xfrm flipH="0" flipV="0">
            <a:off x="5619753" y="555273"/>
            <a:ext cx="4504194" cy="48771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r>
              <a:rPr lang="ru-RU" sz="2600">
                <a:latin typeface="Times New Roman"/>
                <a:ea typeface="Times New Roman"/>
                <a:cs typeface="Times New Roman"/>
              </a:rPr>
              <a:t>Экологичность</a:t>
            </a:r>
            <a:endParaRPr sz="26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0" y="-16143"/>
            <a:ext cx="12220889" cy="6909660"/>
          </a:xfrm>
          <a:prstGeom prst="rect">
            <a:avLst/>
          </a:prstGeom>
        </p:spPr>
      </p:pic>
      <p:sp>
        <p:nvSpPr>
          <p:cNvPr id="5" name="Content Placeholder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 fontScale="75000" lnSpcReduction="5000"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Font typeface="Arial"/>
              <a:buNone/>
              <a:defRPr/>
            </a:pPr>
            <a:r>
              <a:rPr sz="2600">
                <a:latin typeface="Times New Roman"/>
                <a:ea typeface="Times New Roman"/>
                <a:cs typeface="Times New Roman"/>
              </a:rPr>
              <a:t>Вот смотрите, по нашему проекту точка безубыточности, это те объёмы, при которых мы с учётом заложенных расходов выйдем в ноль. </a:t>
            </a:r>
            <a:endParaRPr sz="2600">
              <a:latin typeface="Times New Roman"/>
              <a:ea typeface="Times New Roman"/>
              <a:cs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Font typeface="Arial"/>
              <a:buNone/>
              <a:defRPr/>
            </a:pPr>
            <a:r>
              <a:rPr sz="2600">
                <a:latin typeface="Times New Roman"/>
                <a:ea typeface="Times New Roman"/>
                <a:cs typeface="Times New Roman"/>
              </a:rPr>
              <a:t>Так вот при объёме производства:</a:t>
            </a:r>
            <a:endParaRPr sz="2600">
              <a:latin typeface="Times New Roman"/>
              <a:ea typeface="Times New Roman"/>
              <a:cs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ru-RU" sz="2600">
                <a:latin typeface="Times New Roman"/>
                <a:ea typeface="Times New Roman"/>
                <a:cs typeface="Times New Roman"/>
              </a:rPr>
              <a:t>Я</a:t>
            </a:r>
            <a:r>
              <a:rPr sz="2600">
                <a:latin typeface="Times New Roman"/>
                <a:ea typeface="Times New Roman"/>
                <a:cs typeface="Times New Roman"/>
              </a:rPr>
              <a:t>блочных </a:t>
            </a:r>
            <a:r>
              <a:rPr sz="2600">
                <a:latin typeface="Times New Roman"/>
                <a:ea typeface="Times New Roman"/>
                <a:cs typeface="Times New Roman"/>
              </a:rPr>
              <a:t>фрипсов</a:t>
            </a:r>
            <a:r>
              <a:rPr sz="2600">
                <a:latin typeface="Times New Roman"/>
                <a:ea typeface="Times New Roman"/>
                <a:cs typeface="Times New Roman"/>
              </a:rPr>
              <a:t> – 2 735 упаковок, </a:t>
            </a:r>
            <a:endParaRPr sz="2600">
              <a:latin typeface="Times New Roman"/>
              <a:ea typeface="Times New Roman"/>
              <a:cs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Font typeface="Arial"/>
              <a:buNone/>
              <a:defRPr/>
            </a:pPr>
            <a:r>
              <a:rPr sz="2600">
                <a:latin typeface="Times New Roman"/>
                <a:ea typeface="Times New Roman"/>
                <a:cs typeface="Times New Roman"/>
              </a:rPr>
              <a:t>Грушевых – 2 000 упаковок</a:t>
            </a:r>
            <a:endParaRPr sz="2600">
              <a:latin typeface="Times New Roman"/>
              <a:ea typeface="Times New Roman"/>
              <a:cs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Font typeface="Arial"/>
              <a:buNone/>
              <a:defRPr/>
            </a:pPr>
            <a:r>
              <a:rPr sz="2600">
                <a:latin typeface="Times New Roman"/>
                <a:ea typeface="Times New Roman"/>
                <a:cs typeface="Times New Roman"/>
              </a:rPr>
              <a:t>Мандариновых – 1000 упаковок.</a:t>
            </a:r>
            <a:endParaRPr sz="2600">
              <a:latin typeface="Times New Roman"/>
              <a:ea typeface="Times New Roman"/>
              <a:cs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Font typeface="Arial"/>
              <a:buNone/>
              <a:defRPr/>
            </a:pPr>
            <a:r>
              <a:rPr sz="2600">
                <a:latin typeface="Times New Roman"/>
                <a:ea typeface="Times New Roman"/>
                <a:cs typeface="Times New Roman"/>
              </a:rPr>
              <a:t>Вот если мы с вами сможем реализовать такие объёмы продукции по ценам, которые мы установили (69 руб, 78 руб. и 85 рублей) тогда мы сработаем в ноль… ни прибыль не получим, ни убыток</a:t>
            </a:r>
            <a:r>
              <a:rPr sz="2600">
                <a:latin typeface="Times New Roman"/>
                <a:ea typeface="Times New Roman"/>
                <a:cs typeface="Times New Roman"/>
              </a:rPr>
              <a:t>.</a:t>
            </a:r>
            <a:endParaRPr sz="2600">
              <a:latin typeface="Times New Roman"/>
              <a:ea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sz="28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" name="" hidden="0"/>
          <p:cNvSpPr/>
          <p:nvPr isPhoto="0" userDrawn="0"/>
        </p:nvSpPr>
        <p:spPr bwMode="auto">
          <a:xfrm flipH="0" flipV="0">
            <a:off x="5619753" y="555273"/>
            <a:ext cx="4504194" cy="48771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r>
              <a:rPr lang="ru-RU" sz="2600">
                <a:latin typeface="Times New Roman"/>
                <a:ea typeface="Times New Roman"/>
                <a:cs typeface="Times New Roman"/>
              </a:rPr>
              <a:t>Точка безубыточности</a:t>
            </a:r>
            <a:endParaRPr sz="26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7" name="Title 1" hidden="0"/>
          <p:cNvSpPr>
            <a:spLocks noGrp="1"/>
          </p:cNvSpPr>
          <p:nvPr isPhoto="0" userDrawn="0"/>
        </p:nvSpPr>
        <p:spPr bwMode="auto">
          <a:xfrm flipH="0" flipV="0">
            <a:off x="222026" y="226014"/>
            <a:ext cx="3508903" cy="1146228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200" b="1"/>
              <a:t>Модуль 6</a:t>
            </a:r>
            <a:r>
              <a:rPr lang="en-US" sz="2200" b="1"/>
              <a:t>F</a:t>
            </a:r>
            <a:r>
              <a:rPr lang="ru-RU" sz="2200" b="1"/>
              <a:t>1: </a:t>
            </a:r>
            <a:r>
              <a:rPr lang="ru-RU" sz="2200" b="1"/>
              <a:t>"Устойчивое развитие"</a:t>
            </a:r>
            <a:endParaRPr lang="en-US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0" y="-16143"/>
            <a:ext cx="12220889" cy="6909660"/>
          </a:xfrm>
          <a:prstGeom prst="rect">
            <a:avLst/>
          </a:prstGeom>
        </p:spPr>
      </p:pic>
      <p:pic>
        <p:nvPicPr>
          <p:cNvPr id="5" name="Picture 2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2954480" y="3809999"/>
            <a:ext cx="4811322" cy="3022795"/>
          </a:xfrm>
          <a:prstGeom prst="rect">
            <a:avLst/>
          </a:prstGeom>
          <a:noFill/>
        </p:spPr>
      </p:pic>
      <p:sp>
        <p:nvSpPr>
          <p:cNvPr id="6" name="" hidden="0"/>
          <p:cNvSpPr/>
          <p:nvPr isPhoto="0" userDrawn="0"/>
        </p:nvSpPr>
        <p:spPr bwMode="auto">
          <a:xfrm flipH="0" flipV="0">
            <a:off x="1606083" y="1797048"/>
            <a:ext cx="10470785" cy="981586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l">
              <a:lnSpc>
                <a:spcPct val="150000"/>
              </a:lnSpc>
              <a:spcAft>
                <a:spcPts val="0"/>
              </a:spcAft>
              <a:defRPr/>
            </a:pPr>
            <a:r>
              <a:rPr sz="2200">
                <a:latin typeface="Times New Roman"/>
                <a:cs typeface="Times New Roman"/>
              </a:rPr>
              <a:t>Концепция тройного критерия (3</a:t>
            </a:r>
            <a:r>
              <a:rPr lang="en-US" sz="2200">
                <a:latin typeface="Times New Roman"/>
                <a:cs typeface="Times New Roman"/>
              </a:rPr>
              <a:t>P</a:t>
            </a:r>
            <a:r>
              <a:rPr sz="2200" b="1">
                <a:latin typeface="Times New Roman"/>
                <a:cs typeface="Times New Roman"/>
              </a:rPr>
              <a:t>)</a:t>
            </a:r>
            <a:r>
              <a:rPr sz="2200">
                <a:latin typeface="Times New Roman"/>
                <a:cs typeface="Times New Roman"/>
              </a:rPr>
              <a:t> – концепция выстраивания бизнеса, согласно кот</a:t>
            </a:r>
            <a:r>
              <a:rPr sz="2200">
                <a:latin typeface="Times New Roman"/>
                <a:cs typeface="Times New Roman"/>
              </a:rPr>
              <a:t>орой предприниматели </a:t>
            </a:r>
            <a:r>
              <a:rPr sz="2200">
                <a:latin typeface="Times New Roman"/>
                <a:cs typeface="Times New Roman"/>
              </a:rPr>
              <a:t> должны принимать в расчет не только финансовые показатели, но также социальные и экологические результаты деятельности компании. Согласно концепции бизнес строится на «трёх столпах устойчивого развития»:</a:t>
            </a:r>
            <a:endParaRPr sz="2200">
              <a:latin typeface="Times New Roman"/>
              <a:cs typeface="Times New Roman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  <a:defRPr/>
            </a:pPr>
            <a:r>
              <a:rPr sz="2200">
                <a:latin typeface="Times New Roman"/>
                <a:cs typeface="Times New Roman"/>
              </a:rPr>
              <a:t>Люди (</a:t>
            </a:r>
            <a:r>
              <a:rPr lang="en-US" sz="2200">
                <a:latin typeface="Times New Roman"/>
                <a:cs typeface="Times New Roman"/>
              </a:rPr>
              <a:t>People)</a:t>
            </a:r>
            <a:endParaRPr sz="2200">
              <a:latin typeface="Times New Roman"/>
              <a:cs typeface="Times New Roman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  <a:defRPr/>
            </a:pPr>
            <a:r>
              <a:rPr sz="2200">
                <a:latin typeface="Times New Roman"/>
                <a:cs typeface="Times New Roman"/>
              </a:rPr>
              <a:t>Планета</a:t>
            </a:r>
            <a:r>
              <a:rPr lang="en-US" sz="2200">
                <a:latin typeface="Times New Roman"/>
                <a:cs typeface="Times New Roman"/>
              </a:rPr>
              <a:t> (Planet)</a:t>
            </a:r>
            <a:endParaRPr sz="2200">
              <a:latin typeface="Times New Roman"/>
              <a:cs typeface="Times New Roman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  <a:defRPr/>
            </a:pPr>
            <a:r>
              <a:rPr sz="2200">
                <a:latin typeface="Times New Roman"/>
                <a:cs typeface="Times New Roman"/>
              </a:rPr>
              <a:t>Прибыль</a:t>
            </a:r>
            <a:r>
              <a:rPr lang="en-US" sz="2200">
                <a:latin typeface="Times New Roman"/>
                <a:cs typeface="Times New Roman"/>
              </a:rPr>
              <a:t> (Profit)</a:t>
            </a:r>
            <a:endParaRPr sz="2800">
              <a:latin typeface="Times New Roman"/>
              <a:cs typeface="Times New Roman"/>
            </a:endParaRPr>
          </a:p>
          <a:p>
            <a:pPr algn="r">
              <a:defRPr/>
            </a:pP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Title 1" hidden="0"/>
          <p:cNvSpPr>
            <a:spLocks noGrp="1"/>
          </p:cNvSpPr>
          <p:nvPr isPhoto="0" userDrawn="0"/>
        </p:nvSpPr>
        <p:spPr bwMode="auto">
          <a:xfrm flipH="0" flipV="0">
            <a:off x="222026" y="226014"/>
            <a:ext cx="3508903" cy="1146228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200" b="1"/>
              <a:t>Модуль 6</a:t>
            </a:r>
            <a:r>
              <a:rPr lang="en-US" sz="2200" b="1"/>
              <a:t>F</a:t>
            </a:r>
            <a:r>
              <a:rPr lang="ru-RU" sz="2200" b="1"/>
              <a:t>1: </a:t>
            </a:r>
            <a:r>
              <a:rPr lang="ru-RU" sz="2200" b="1"/>
              <a:t>"Устойчивое развитие"</a:t>
            </a:r>
            <a:endParaRPr lang="en-US" b="1"/>
          </a:p>
        </p:txBody>
      </p:sp>
      <p:sp>
        <p:nvSpPr>
          <p:cNvPr id="8" name="" hidden="0"/>
          <p:cNvSpPr/>
          <p:nvPr isPhoto="0" userDrawn="0"/>
        </p:nvSpPr>
        <p:spPr bwMode="auto">
          <a:xfrm flipH="0" flipV="0">
            <a:off x="5619753" y="555273"/>
            <a:ext cx="4504194" cy="48771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 algn="ctr">
              <a:defRPr/>
            </a:pPr>
            <a:endParaRPr sz="26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Tur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Р7-Офис/6.0.1.37</Application>
  <DocSecurity>0</DocSecurity>
  <PresentationFormat>Widescreen</PresentationFormat>
  <Paragraphs>0</Paragraphs>
  <Slides>8</Slides>
  <Notes>8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subject/>
  <dc:creator>User</dc:creator>
  <cp:keywords/>
  <dc:description/>
  <dc:identifier/>
  <dc:language/>
  <cp:lastModifiedBy/>
  <cp:revision>4</cp:revision>
  <dcterms:created xsi:type="dcterms:W3CDTF">2020-01-15T14:00:58Z</dcterms:created>
  <dcterms:modified xsi:type="dcterms:W3CDTF">2021-02-12T05:47:36Z</dcterms:modified>
  <cp:category/>
  <cp:contentStatus/>
  <cp:version/>
</cp:coreProperties>
</file>